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6" r:id="rId2"/>
    <p:sldId id="335" r:id="rId3"/>
    <p:sldId id="336" r:id="rId4"/>
    <p:sldId id="337" r:id="rId5"/>
    <p:sldId id="338" r:id="rId6"/>
    <p:sldId id="325" r:id="rId7"/>
    <p:sldId id="327" r:id="rId8"/>
    <p:sldId id="326" r:id="rId9"/>
    <p:sldId id="308" r:id="rId10"/>
    <p:sldId id="343" r:id="rId11"/>
    <p:sldId id="342" r:id="rId12"/>
    <p:sldId id="339" r:id="rId13"/>
    <p:sldId id="341" r:id="rId14"/>
    <p:sldId id="332" r:id="rId15"/>
    <p:sldId id="33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4040"/>
    <a:srgbClr val="3D91C6"/>
    <a:srgbClr val="B4CD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8084" autoAdjust="0"/>
  </p:normalViewPr>
  <p:slideViewPr>
    <p:cSldViewPr>
      <p:cViewPr>
        <p:scale>
          <a:sx n="70" d="100"/>
          <a:sy n="70" d="100"/>
        </p:scale>
        <p:origin x="-2742" y="-984"/>
      </p:cViewPr>
      <p:guideLst>
        <p:guide orient="horz" pos="25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CE368-A90B-43D0-8A93-C149F10B67C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918C-2745-49A9-A615-1214C46B0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F1821-922D-E740-9479-C4711DB9047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C7F76-DCB0-6B48-A621-C37261447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91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C7F76-DCB0-6B48-A621-C372614473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40B3C-7BFF-A44E-9644-1A807759C3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5000">
                <a:schemeClr val="accent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17" tIns="91429" rIns="91429" bIns="365717" rtlCol="0" anchor="t" anchorCtr="0"/>
          <a:lstStyle/>
          <a:p>
            <a:pPr defTabSz="457200"/>
            <a:endParaRPr lang="en-US" sz="2800" i="1" dirty="0">
              <a:solidFill>
                <a:prstClr val="white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97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64500" cy="2314575"/>
          </a:xfrm>
        </p:spPr>
        <p:txBody>
          <a:bodyPr tIns="137160" bIns="13716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45000"/>
            <a:ext cx="8064500" cy="11938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2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79839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5000">
                <a:schemeClr val="accent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17" tIns="91429" rIns="91429" bIns="365717" rtlCol="0" anchor="t" anchorCtr="0"/>
          <a:lstStyle/>
          <a:p>
            <a:pPr defTabSz="457200"/>
            <a:endParaRPr lang="en-US" sz="2800" i="1" dirty="0">
              <a:solidFill>
                <a:prstClr val="white"/>
              </a:solidFill>
              <a:latin typeface="Constantia"/>
              <a:cs typeface="Constantia"/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471424" y="790997"/>
            <a:ext cx="256032" cy="136103"/>
          </a:xfrm>
          <a:prstGeom prst="triangle">
            <a:avLst/>
          </a:prstGeom>
          <a:solidFill>
            <a:srgbClr val="0072AB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-393700"/>
            <a:ext cx="621792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2"/>
          </p:nvPr>
        </p:nvSpPr>
        <p:spPr>
          <a:xfrm>
            <a:off x="457200" y="1600200"/>
            <a:ext cx="8229600" cy="41783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400" b="0">
                <a:solidFill>
                  <a:schemeClr val="tx1"/>
                </a:solidFill>
                <a:latin typeface="Constantia"/>
                <a:cs typeface="Constant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2819400" y="6276340"/>
            <a:ext cx="352552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rgbClr val="999999"/>
                </a:solidFill>
                <a:latin typeface="+mn-lt"/>
              </a:defRPr>
            </a:lvl1pPr>
          </a:lstStyle>
          <a:p>
            <a:pPr algn="ctr" defTabSz="457200">
              <a:defRPr/>
            </a:pPr>
            <a:endParaRPr lang="en-US" baseline="0" dirty="0" smtClean="0">
              <a:latin typeface="Arial"/>
              <a:cs typeface="Arial"/>
            </a:endParaRPr>
          </a:p>
        </p:txBody>
      </p:sp>
      <p:pic>
        <p:nvPicPr>
          <p:cNvPr id="14" name="Picture 13" descr="PeopleLinx-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7924" y="6265817"/>
            <a:ext cx="1712976" cy="40785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116320"/>
            <a:ext cx="8229600" cy="1588"/>
          </a:xfrm>
          <a:prstGeom prst="line">
            <a:avLst/>
          </a:prstGeom>
          <a:ln w="47625" cap="rnd">
            <a:solidFill>
              <a:schemeClr val="tx1">
                <a:lumMod val="40000"/>
                <a:lumOff val="60000"/>
              </a:schemeClr>
            </a:solidFill>
            <a:prstDash val="sysDot"/>
            <a:bevel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24"/>
          <p:cNvSpPr txBox="1">
            <a:spLocks noChangeArrowheads="1"/>
          </p:cNvSpPr>
          <p:nvPr userDrawn="1"/>
        </p:nvSpPr>
        <p:spPr bwMode="auto">
          <a:xfrm>
            <a:off x="3429000" y="6368236"/>
            <a:ext cx="1895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Calibri" charset="0"/>
              </a:rPr>
              <a:t>Confidential and Proprietary Information</a:t>
            </a:r>
          </a:p>
          <a:p>
            <a:pPr algn="ctr"/>
            <a:r>
              <a:rPr lang="en-US" sz="800" dirty="0" smtClean="0">
                <a:solidFill>
                  <a:srgbClr val="595959"/>
                </a:solidFill>
                <a:latin typeface="Calibri" charset="0"/>
              </a:rPr>
              <a:t>PeopleLinx </a:t>
            </a:r>
            <a:r>
              <a:rPr lang="en-US" sz="800" dirty="0">
                <a:solidFill>
                  <a:srgbClr val="595959"/>
                </a:solidFill>
                <a:latin typeface="Calibri" charset="0"/>
              </a:rPr>
              <a:t>LLC | All Rights Reserved</a:t>
            </a:r>
          </a:p>
        </p:txBody>
      </p:sp>
      <p:pic>
        <p:nvPicPr>
          <p:cNvPr id="16" name="Picture 2" descr="C:\Users\Patrick\Desktop\Dropbox\Operations\Client Management\Dechert\dvlfmg logo.png"/>
          <p:cNvPicPr>
            <a:picLocks noChangeAspect="1" noChangeArrowheads="1"/>
          </p:cNvPicPr>
          <p:nvPr userDrawn="1"/>
        </p:nvPicPr>
        <p:blipFill>
          <a:blip r:embed="rId3" cstate="print"/>
          <a:srcRect r="58347"/>
          <a:stretch>
            <a:fillRect/>
          </a:stretch>
        </p:blipFill>
        <p:spPr bwMode="auto">
          <a:xfrm>
            <a:off x="7315200" y="6166734"/>
            <a:ext cx="1447800" cy="615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232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99000" y="6263640"/>
            <a:ext cx="39878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srgbClr val="404040"/>
                </a:solidFill>
              </a:rPr>
              <a:t>© PeopleLinx LLC. Confidential &amp; Proprietary Information | </a:t>
            </a:r>
            <a:fld id="{2CA87CBD-DC48-AD42-A382-0A424FACA483}" type="slidenum">
              <a:rPr lang="en-US">
                <a:solidFill>
                  <a:srgbClr val="404040"/>
                </a:solidFill>
              </a:rPr>
              <a:pPr defTabSz="457200"/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241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274320" bIns="91440" rtlCol="0" anchor="ctr" anchorCtr="0">
            <a:spAutoFit/>
          </a:bodyPr>
          <a:lstStyle/>
          <a:p>
            <a:pPr algn="ctr" defTabSz="457200">
              <a:lnSpc>
                <a:spcPct val="110000"/>
              </a:lnSpc>
              <a:spcAft>
                <a:spcPts val="800"/>
              </a:spcAft>
            </a:pPr>
            <a:endParaRPr lang="en-US" sz="2800" b="1" spc="-100" dirty="0">
              <a:solidFill>
                <a:srgbClr val="0072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4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2179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5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spc="-1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nstantia"/>
          <a:ea typeface="+mn-ea"/>
          <a:cs typeface="Constant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nstantia"/>
          <a:ea typeface="+mn-ea"/>
          <a:cs typeface="Constant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nstantia"/>
          <a:ea typeface="+mn-ea"/>
          <a:cs typeface="Constant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nstantia"/>
          <a:ea typeface="+mn-ea"/>
          <a:cs typeface="Constant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2590800" y="6019800"/>
            <a:ext cx="65532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LinkedIn for Lawyers and Firms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Isosceles Triangle 19"/>
          <p:cNvSpPr/>
          <p:nvPr/>
        </p:nvSpPr>
        <p:spPr>
          <a:xfrm rot="10800000">
            <a:off x="3325368" y="5770716"/>
            <a:ext cx="256032" cy="164592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381000"/>
            <a:ext cx="32004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b="1" dirty="0" smtClean="0">
                <a:solidFill>
                  <a:srgbClr val="3D91C6"/>
                </a:solidFill>
                <a:latin typeface="Arial"/>
                <a:cs typeface="Arial"/>
              </a:rPr>
              <a:t>Patrick Baynes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latin typeface="Arial"/>
                <a:cs typeface="Arial"/>
              </a:rPr>
              <a:t>Co-Founder, PeopleLinx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latin typeface="Arial"/>
                <a:cs typeface="Arial"/>
              </a:rPr>
              <a:t>Formerly of LinkedIn Corp.</a:t>
            </a:r>
          </a:p>
        </p:txBody>
      </p:sp>
      <p:pic>
        <p:nvPicPr>
          <p:cNvPr id="37" name="Picture 36" descr="PatrickBay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1371600" cy="1372871"/>
          </a:xfrm>
          <a:prstGeom prst="rect">
            <a:avLst/>
          </a:prstGeom>
        </p:spPr>
      </p:pic>
      <p:pic>
        <p:nvPicPr>
          <p:cNvPr id="1026" name="Picture 2" descr="C:\Users\Patrick\Desktop\Dropbox\Operations\Client Management\Dechert\dvlfmg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70" y="4852414"/>
            <a:ext cx="5305230" cy="93878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05000" y="2209800"/>
            <a:ext cx="677901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b="1" dirty="0" smtClean="0">
                <a:solidFill>
                  <a:srgbClr val="3D91C6"/>
                </a:solidFill>
                <a:latin typeface="Arial"/>
                <a:cs typeface="Arial"/>
              </a:rPr>
              <a:t>PeopleLinx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latin typeface="Arial"/>
                <a:cs typeface="Arial"/>
              </a:rPr>
              <a:t>Helps optimize employee LinkedIn profiles and usage through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latin typeface="Arial"/>
                <a:cs typeface="Arial"/>
              </a:rPr>
              <a:t>software and high touch point services.</a:t>
            </a:r>
          </a:p>
        </p:txBody>
      </p:sp>
      <p:pic>
        <p:nvPicPr>
          <p:cNvPr id="10" name="Picture 5" descr="PeopleLinx - XmanLogo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828800"/>
            <a:ext cx="142910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52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LinkedIn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8194" name="AutoShape 2" descr="https://mail-attachment.googleusercontent.com/attachment/u/0/?ui=2&amp;ik=00069ab9f6&amp;view=att&amp;th=132ba84203563bb3&amp;attid=0.3&amp;disp=inline&amp;realattid=f_gt77iigf2&amp;safe=1&amp;zw&amp;saduie=AG9B_P-5AibjOaKhpeDatoG_DIyB&amp;sadet=1346960613125&amp;sads=rAyDTbPIEZChNeKrtB1XrHGLZ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mail-attachment.googleusercontent.com/attachment/u/0/?ui=2&amp;ik=00069ab9f6&amp;view=att&amp;th=132ba84203563bb3&amp;attid=0.3&amp;disp=inline&amp;realattid=f_gt77iigf2&amp;safe=1&amp;zw&amp;saduie=AG9B_P-5AibjOaKhpeDatoG_DIyB&amp;sadet=1346960613125&amp;sads=rAyDTbPIEZChNeKrtB1XrHGLZ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4800" y="914400"/>
            <a:ext cx="8180388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SzPct val="100000"/>
              <a:tabLst>
                <a:tab pos="457200" algn="l"/>
              </a:tabLst>
            </a:pPr>
            <a:r>
              <a:rPr lang="en-US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Law firms are using LinkedIn to:</a:t>
            </a:r>
            <a:endParaRPr lang="en-US" sz="20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b="1" dirty="0">
                <a:solidFill>
                  <a:srgbClr val="007FB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Recruit talent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Get closer to clients</a:t>
            </a:r>
            <a:endParaRPr lang="en-US" sz="16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Research opportunities </a:t>
            </a:r>
            <a:endParaRPr lang="en-US" sz="16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Promote events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Distribute content</a:t>
            </a:r>
            <a:endParaRPr lang="en-US" sz="16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04800" y="3429000"/>
            <a:ext cx="8153400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Individual attorneys are using LinkedIn to:</a:t>
            </a:r>
            <a:endParaRPr lang="en-US" sz="16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Increase their profile and visibility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Connect with clients and partners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Stay in touch with personal and business relationships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Position themselves for inbound business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Research and meeting preparation</a:t>
            </a:r>
            <a:endParaRPr lang="en-US" sz="16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/>
          <p:nvPr/>
        </p:nvGrpSpPr>
        <p:grpSpPr>
          <a:xfrm>
            <a:off x="457200" y="2514600"/>
            <a:ext cx="8330202" cy="1823024"/>
            <a:chOff x="560267" y="2570478"/>
            <a:chExt cx="8330202" cy="1823024"/>
          </a:xfrm>
        </p:grpSpPr>
        <p:sp>
          <p:nvSpPr>
            <p:cNvPr id="46" name="Chevron 45"/>
            <p:cNvSpPr/>
            <p:nvPr/>
          </p:nvSpPr>
          <p:spPr>
            <a:xfrm>
              <a:off x="560267" y="2572703"/>
              <a:ext cx="3008908" cy="1820799"/>
            </a:xfrm>
            <a:prstGeom prst="chevron">
              <a:avLst>
                <a:gd name="adj" fmla="val 19095"/>
              </a:avLst>
            </a:prstGeom>
            <a:solidFill>
              <a:srgbClr val="C00000">
                <a:alpha val="5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3222290" y="2570478"/>
              <a:ext cx="3008908" cy="1820799"/>
            </a:xfrm>
            <a:prstGeom prst="chevron">
              <a:avLst>
                <a:gd name="adj" fmla="val 19095"/>
              </a:avLst>
            </a:prstGeom>
            <a:solidFill>
              <a:srgbClr val="FFFF00">
                <a:alpha val="4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5881561" y="2570478"/>
              <a:ext cx="3008908" cy="1820799"/>
            </a:xfrm>
            <a:prstGeom prst="chevron">
              <a:avLst>
                <a:gd name="adj" fmla="val 19095"/>
              </a:avLst>
            </a:prstGeom>
            <a:solidFill>
              <a:srgbClr val="00B05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Getting Started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1752600"/>
            <a:ext cx="7363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Social Business Adoption Spectrum</a:t>
            </a:r>
            <a:endParaRPr lang="en-US" sz="32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3765" y="32004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Discovery</a:t>
            </a:r>
            <a:endParaRPr lang="en-US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7787" y="3224316"/>
            <a:ext cx="149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Compliance</a:t>
            </a:r>
            <a:endParaRPr lang="en-US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9714" y="3224316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Engagement</a:t>
            </a:r>
            <a:endParaRPr lang="en-US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7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Getting Started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pic>
        <p:nvPicPr>
          <p:cNvPr id="7" name="Picture 12" descr="BMan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1276779" cy="343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667000" y="2895600"/>
            <a:ext cx="838200" cy="1066800"/>
            <a:chOff x="3048000" y="4495800"/>
            <a:chExt cx="673100" cy="740158"/>
          </a:xfrm>
        </p:grpSpPr>
        <p:sp>
          <p:nvSpPr>
            <p:cNvPr id="9" name="Right Arrow 8"/>
            <p:cNvSpPr/>
            <p:nvPr/>
          </p:nvSpPr>
          <p:spPr>
            <a:xfrm>
              <a:off x="3048000" y="4495800"/>
              <a:ext cx="673100" cy="740158"/>
            </a:xfrm>
            <a:prstGeom prst="rightArrow">
              <a:avLst/>
            </a:prstGeom>
            <a:gradFill flip="none" rotWithShape="1">
              <a:gsLst>
                <a:gs pos="0">
                  <a:schemeClr val="accent1"/>
                </a:gs>
                <a:gs pos="75000">
                  <a:schemeClr val="accent2"/>
                </a:gs>
              </a:gsLst>
              <a:lin ang="5400000" scaled="0"/>
              <a:tileRect/>
            </a:gradFill>
            <a:ln w="444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5717" tIns="91429" rIns="91429" bIns="365717" rtlCol="0" anchor="t" anchorCtr="0"/>
            <a:lstStyle/>
            <a:p>
              <a:pPr>
                <a:lnSpc>
                  <a:spcPct val="110000"/>
                </a:lnSpc>
                <a:spcAft>
                  <a:spcPts val="800"/>
                </a:spcAft>
              </a:pPr>
              <a:endParaRPr lang="en-US" sz="2800" i="1" dirty="0" smtClean="0">
                <a:solidFill>
                  <a:schemeClr val="bg1"/>
                </a:solidFill>
                <a:latin typeface="Constantia"/>
                <a:cs typeface="Constanti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0700" y="4760142"/>
              <a:ext cx="533183" cy="234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After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 descr="Optimization image.png"/>
          <p:cNvPicPr>
            <a:picLocks noChangeAspect="1"/>
          </p:cNvPicPr>
          <p:nvPr/>
        </p:nvPicPr>
        <p:blipFill rotWithShape="1">
          <a:blip r:embed="rId4" cstate="print"/>
          <a:srcRect l="11371" r="9939"/>
          <a:stretch/>
        </p:blipFill>
        <p:spPr>
          <a:xfrm>
            <a:off x="4015139" y="1981200"/>
            <a:ext cx="5128861" cy="36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3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Company </a:t>
            </a:r>
            <a:r>
              <a:rPr lang="en-US" b="1" dirty="0" smtClean="0">
                <a:latin typeface="Arial"/>
                <a:cs typeface="Arial"/>
              </a:rPr>
              <a:t>Background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76200" y="1033820"/>
            <a:ext cx="88392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>
              <a:spcBef>
                <a:spcPts val="1800"/>
              </a:spcBef>
            </a:pPr>
            <a:r>
              <a:rPr lang="en-US" sz="3200" b="1" dirty="0" smtClean="0">
                <a:latin typeface="Arial"/>
                <a:cs typeface="Arial"/>
              </a:rPr>
              <a:t>PeopleLinx is</a:t>
            </a:r>
          </a:p>
          <a:p>
            <a:pPr marL="285750">
              <a:spcBef>
                <a:spcPts val="18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3200" dirty="0" smtClean="0">
                <a:latin typeface="Arial"/>
                <a:cs typeface="Arial"/>
              </a:rPr>
              <a:t> A social business training application</a:t>
            </a:r>
          </a:p>
          <a:p>
            <a:pPr marL="285750">
              <a:spcBef>
                <a:spcPts val="18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3200" dirty="0" smtClean="0">
                <a:latin typeface="Arial"/>
                <a:cs typeface="Arial"/>
              </a:rPr>
              <a:t> Supported by 1-on-1 coaching</a:t>
            </a:r>
            <a:endParaRPr lang="en-US" sz="32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285750" indent="-285750"/>
            <a:endParaRPr lang="en-US" sz="3200" b="1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1" t="18529" r="11034" b="25147"/>
          <a:stretch/>
        </p:blipFill>
        <p:spPr>
          <a:xfrm>
            <a:off x="228600" y="3505200"/>
            <a:ext cx="2477283" cy="1752600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2819400" y="3962400"/>
            <a:ext cx="838200" cy="838200"/>
          </a:xfrm>
          <a:prstGeom prst="mathPlus">
            <a:avLst/>
          </a:prstGeom>
          <a:gradFill flip="none" rotWithShape="1">
            <a:gsLst>
              <a:gs pos="0">
                <a:srgbClr val="0072AB"/>
              </a:gs>
              <a:gs pos="100000">
                <a:srgbClr val="0072AB"/>
              </a:gs>
              <a:gs pos="25000">
                <a:srgbClr val="558ED5"/>
              </a:gs>
              <a:gs pos="75000">
                <a:srgbClr val="558ED5"/>
              </a:gs>
            </a:gsLst>
            <a:lin ang="0" scaled="1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rIns="274320" bIns="91440" rtlCol="0" anchor="ctr" anchorCtr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endParaRPr lang="en-US" sz="2800" b="1" spc="-1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5943600" y="3886200"/>
            <a:ext cx="838200" cy="943054"/>
          </a:xfrm>
          <a:prstGeom prst="mathEqual">
            <a:avLst/>
          </a:prstGeom>
          <a:gradFill flip="none" rotWithShape="1">
            <a:gsLst>
              <a:gs pos="0">
                <a:srgbClr val="0072AB"/>
              </a:gs>
              <a:gs pos="100000">
                <a:srgbClr val="0072AB"/>
              </a:gs>
              <a:gs pos="25000">
                <a:srgbClr val="558ED5"/>
              </a:gs>
              <a:gs pos="75000">
                <a:srgbClr val="558ED5"/>
              </a:gs>
            </a:gsLst>
            <a:lin ang="0" scaled="1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rIns="274320" bIns="91440" rtlCol="0" anchor="ctr" anchorCtr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endParaRPr lang="en-US" sz="2800" b="1" spc="-1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9010" y="53456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[Sales]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563" y="5345668"/>
            <a:ext cx="122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[Software]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9563" y="5345668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[Services]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031" name="Picture 7" descr="http://www.responsiblelending.org/images/business-acceler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6702" y="3048000"/>
            <a:ext cx="2362969" cy="236126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3883" y="3589198"/>
            <a:ext cx="2049411" cy="15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Company Background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76200" y="1033820"/>
            <a:ext cx="88392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>
              <a:spcBef>
                <a:spcPts val="1800"/>
              </a:spcBef>
            </a:pPr>
            <a:r>
              <a:rPr lang="en-US" sz="3200" b="1" dirty="0" smtClean="0">
                <a:latin typeface="Arial"/>
                <a:cs typeface="Arial"/>
              </a:rPr>
              <a:t>Private, 1:1 shared screen training</a:t>
            </a:r>
          </a:p>
          <a:p>
            <a:pPr marL="285750">
              <a:spcBef>
                <a:spcPts val="18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3200" dirty="0" smtClean="0">
                <a:latin typeface="Arial"/>
                <a:cs typeface="Arial"/>
              </a:rPr>
              <a:t> Profile optimization and positioning</a:t>
            </a:r>
          </a:p>
          <a:p>
            <a:pPr marL="285750">
              <a:spcBef>
                <a:spcPts val="18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3200" dirty="0" smtClean="0">
                <a:latin typeface="Arial"/>
                <a:cs typeface="Arial"/>
              </a:rPr>
              <a:t> Marketing and content sharing</a:t>
            </a:r>
          </a:p>
          <a:p>
            <a:pPr marL="285750">
              <a:spcBef>
                <a:spcPts val="18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3200" dirty="0" smtClean="0">
                <a:solidFill>
                  <a:srgbClr val="404040"/>
                </a:solidFill>
                <a:latin typeface="Arial"/>
                <a:cs typeface="Arial"/>
              </a:rPr>
              <a:t> Prospecting and lead generation</a:t>
            </a:r>
          </a:p>
          <a:p>
            <a:pPr marL="285750" indent="-285750"/>
            <a:endParaRPr lang="en-US" sz="3200" b="1" dirty="0" smtClean="0">
              <a:latin typeface="Arial"/>
              <a:cs typeface="Arial"/>
            </a:endParaRPr>
          </a:p>
        </p:txBody>
      </p:sp>
      <p:pic>
        <p:nvPicPr>
          <p:cNvPr id="7170" name="Picture 2" descr="http://www.projektwerk.com/en/blog/wp-content/uploads/2009/09/webex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267200"/>
            <a:ext cx="5029200" cy="1583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63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Contact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8194" name="AutoShape 2" descr="https://mail-attachment.googleusercontent.com/attachment/u/0/?ui=2&amp;ik=00069ab9f6&amp;view=att&amp;th=132ba84203563bb3&amp;attid=0.3&amp;disp=inline&amp;realattid=f_gt77iigf2&amp;safe=1&amp;zw&amp;saduie=AG9B_P-5AibjOaKhpeDatoG_DIyB&amp;sadet=1346960613125&amp;sads=rAyDTbPIEZChNeKrtB1XrHGLZ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mail-attachment.googleusercontent.com/attachment/u/0/?ui=2&amp;ik=00069ab9f6&amp;view=att&amp;th=132ba84203563bb3&amp;attid=0.3&amp;disp=inline&amp;realattid=f_gt77iigf2&amp;safe=1&amp;zw&amp;saduie=AG9B_P-5AibjOaKhpeDatoG_DIyB&amp;sadet=1346960613125&amp;sads=rAyDTbPIEZChNeKrtB1XrHGLZ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0375" y="2682140"/>
            <a:ext cx="396240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b="1" dirty="0" smtClean="0">
                <a:solidFill>
                  <a:srgbClr val="3D91C6"/>
                </a:solidFill>
                <a:latin typeface="Arial"/>
                <a:cs typeface="Arial"/>
              </a:rPr>
              <a:t>Patrick Baynes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Co-Founder, PeopleLinx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pbaynes@peoplelinx.com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267.773.7281</a:t>
            </a:r>
          </a:p>
        </p:txBody>
      </p:sp>
      <p:pic>
        <p:nvPicPr>
          <p:cNvPr id="10" name="Picture 9" descr="PatrickBay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374" y="1216446"/>
            <a:ext cx="1216025" cy="1217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1" name="Picture 5" descr="PeopleLinx - XmanLogo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050" y="0"/>
            <a:ext cx="3155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819400" y="3925431"/>
            <a:ext cx="594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1835 Market Street</a:t>
            </a:r>
          </a:p>
          <a:p>
            <a:pPr algn="r">
              <a:spcBef>
                <a:spcPts val="600"/>
              </a:spcBef>
            </a:pPr>
            <a:r>
              <a:rPr lang="en-US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Suite 2705</a:t>
            </a:r>
          </a:p>
          <a:p>
            <a:pPr algn="r">
              <a:spcBef>
                <a:spcPts val="600"/>
              </a:spcBef>
            </a:pPr>
            <a:r>
              <a:rPr lang="en-US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Philadelphia, PA 19103</a:t>
            </a:r>
          </a:p>
          <a:p>
            <a:pPr algn="r">
              <a:spcBef>
                <a:spcPts val="600"/>
              </a:spcBef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rPr>
              <a:t>linkedin.com/company/peoplelinx</a:t>
            </a:r>
          </a:p>
          <a:p>
            <a:pPr algn="r">
              <a:spcBef>
                <a:spcPts val="600"/>
              </a:spcBef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rPr>
              <a:t>twitter.com/peoplelinx</a:t>
            </a:r>
          </a:p>
          <a:p>
            <a:pPr algn="r"/>
            <a:endParaRPr lang="en-US" sz="20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LinkedIn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216" y="4267200"/>
            <a:ext cx="887978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404040"/>
                </a:solidFill>
                <a:latin typeface="Arial"/>
                <a:cs typeface="Arial"/>
              </a:rPr>
              <a:t>LinkedIn is</a:t>
            </a:r>
          </a:p>
          <a:p>
            <a:pPr>
              <a:spcBef>
                <a:spcPts val="18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3200" dirty="0" smtClean="0">
                <a:solidFill>
                  <a:srgbClr val="404040"/>
                </a:solidFill>
                <a:latin typeface="Arial"/>
                <a:cs typeface="Arial"/>
              </a:rPr>
              <a:t> Global. The world’s largest and most active professional network.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838200"/>
            <a:ext cx="39624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1992" y="2180602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4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LinkedIn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216" y="4267200"/>
            <a:ext cx="842258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404040"/>
                </a:solidFill>
                <a:latin typeface="Arial"/>
                <a:cs typeface="Arial"/>
              </a:rPr>
              <a:t>LinkedIn is</a:t>
            </a:r>
          </a:p>
          <a:p>
            <a:pPr>
              <a:spcBef>
                <a:spcPts val="18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3200" dirty="0" smtClean="0">
                <a:solidFill>
                  <a:srgbClr val="404040"/>
                </a:solidFill>
                <a:latin typeface="Arial"/>
                <a:cs typeface="Arial"/>
              </a:rPr>
              <a:t> Growing. Adding over 3M members per month - Over 181M today.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066800"/>
            <a:ext cx="4679950" cy="331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0404" y="3534398"/>
            <a:ext cx="228600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9008" y="3323602"/>
            <a:ext cx="3810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003" y="3044795"/>
            <a:ext cx="640865" cy="6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3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LinkedIn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216" y="4711750"/>
            <a:ext cx="857498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404040"/>
                </a:solidFill>
                <a:latin typeface="Arial"/>
                <a:cs typeface="Arial"/>
              </a:rPr>
              <a:t>LinkedIn is</a:t>
            </a:r>
          </a:p>
          <a:p>
            <a:pPr>
              <a:spcBef>
                <a:spcPts val="18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3200" dirty="0" smtClean="0">
                <a:solidFill>
                  <a:srgbClr val="404040"/>
                </a:solidFill>
                <a:latin typeface="Arial"/>
                <a:cs typeface="Arial"/>
              </a:rPr>
              <a:t> 34,000+ law practices. 1.5+ million lawyers.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rcRect t="6582" b="3152"/>
          <a:stretch>
            <a:fillRect/>
          </a:stretch>
        </p:blipFill>
        <p:spPr>
          <a:xfrm>
            <a:off x="3581400" y="1066800"/>
            <a:ext cx="5088082" cy="388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590800"/>
            <a:ext cx="920954" cy="920954"/>
          </a:xfrm>
          <a:prstGeom prst="rect">
            <a:avLst/>
          </a:prstGeom>
        </p:spPr>
      </p:pic>
      <p:pic>
        <p:nvPicPr>
          <p:cNvPr id="41990" name="Picture 6" descr="http://www.asuitablesolution.com/Site%20logos/Duane_Morris_LL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524000"/>
            <a:ext cx="1371600" cy="342900"/>
          </a:xfrm>
          <a:prstGeom prst="rect">
            <a:avLst/>
          </a:prstGeom>
          <a:noFill/>
        </p:spPr>
      </p:pic>
      <p:pic>
        <p:nvPicPr>
          <p:cNvPr id="41992" name="Picture 8" descr="http://www.eci.com/images/New-Dechert_165.gif"/>
          <p:cNvPicPr>
            <a:picLocks noChangeAspect="1" noChangeArrowheads="1"/>
          </p:cNvPicPr>
          <p:nvPr/>
        </p:nvPicPr>
        <p:blipFill>
          <a:blip r:embed="rId6" cstate="print"/>
          <a:srcRect t="29091" b="27273"/>
          <a:stretch>
            <a:fillRect/>
          </a:stretch>
        </p:blipFill>
        <p:spPr bwMode="auto">
          <a:xfrm>
            <a:off x="7239000" y="1219200"/>
            <a:ext cx="962025" cy="419793"/>
          </a:xfrm>
          <a:prstGeom prst="rect">
            <a:avLst/>
          </a:prstGeom>
          <a:noFill/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495800"/>
            <a:ext cx="147444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9" name="Picture 15" descr="http://upload.wikimedia.org/wikipedia/en/archive/a/a0/20110628180559!Sheppard_Mullin_Logo_2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343400"/>
            <a:ext cx="1828800" cy="243840"/>
          </a:xfrm>
          <a:prstGeom prst="rect">
            <a:avLst/>
          </a:prstGeom>
          <a:noFill/>
        </p:spPr>
      </p:pic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2362200"/>
            <a:ext cx="1343025" cy="1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Jones Day Logo 1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45851"/>
            <a:ext cx="931053" cy="6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4/43/Weil%2C_Gotshal_%26_Manges_LLP_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362200"/>
            <a:ext cx="10287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4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3530600" y="1066800"/>
            <a:ext cx="5080000" cy="3810000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LinkedIn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267200"/>
            <a:ext cx="857498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404040"/>
                </a:solidFill>
                <a:latin typeface="Arial"/>
                <a:cs typeface="Arial"/>
              </a:rPr>
              <a:t>LinkedIn is</a:t>
            </a:r>
          </a:p>
          <a:p>
            <a:pPr>
              <a:spcBef>
                <a:spcPts val="18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3200" dirty="0" smtClean="0">
                <a:solidFill>
                  <a:srgbClr val="404040"/>
                </a:solidFill>
                <a:latin typeface="Arial"/>
                <a:cs typeface="Arial"/>
              </a:rPr>
              <a:t> A tremendous sales and relationship channel opportunity. 50K+ General Counsel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286000"/>
            <a:ext cx="1301954" cy="13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1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Arial"/>
                <a:ea typeface="+mj-ea"/>
                <a:cs typeface="Arial"/>
              </a:rPr>
              <a:t>LinkedIn is a Business Development Channel</a:t>
            </a:r>
            <a:endParaRPr lang="en-US" sz="2800" b="1" dirty="0">
              <a:latin typeface="Arial"/>
              <a:ea typeface="+mj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209800"/>
            <a:ext cx="5715000" cy="134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00"/>
              </a:spcBef>
            </a:pPr>
            <a:r>
              <a:rPr lang="en-US" sz="3600" b="1" dirty="0" smtClean="0">
                <a:solidFill>
                  <a:srgbClr val="3D91C6"/>
                </a:solidFill>
                <a:latin typeface="Arial"/>
                <a:cs typeface="Arial"/>
              </a:rPr>
              <a:t>Craig Falls</a:t>
            </a:r>
          </a:p>
          <a:p>
            <a:pPr>
              <a:spcBef>
                <a:spcPts val="1100"/>
              </a:spcBef>
            </a:pPr>
            <a:r>
              <a:rPr lang="en-US" sz="3600" dirty="0" smtClean="0">
                <a:latin typeface="Arial"/>
                <a:cs typeface="Arial"/>
              </a:rPr>
              <a:t>Antitrust Associate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350603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The power of </a:t>
            </a:r>
            <a:r>
              <a:rPr lang="en-US" sz="4400" b="1" dirty="0" smtClean="0">
                <a:latin typeface="Arial"/>
                <a:cs typeface="Arial"/>
              </a:rPr>
              <a:t>your actions</a:t>
            </a:r>
            <a:endParaRPr lang="en-US" sz="4400" dirty="0" smtClean="0">
              <a:latin typeface="Arial"/>
              <a:cs typeface="Arial"/>
            </a:endParaRPr>
          </a:p>
        </p:txBody>
      </p:sp>
      <p:pic>
        <p:nvPicPr>
          <p:cNvPr id="7" name="Picture 7" descr="Falls, Craig"/>
          <p:cNvPicPr>
            <a:picLocks noChangeAspect="1" noChangeArrowheads="1"/>
          </p:cNvPicPr>
          <p:nvPr/>
        </p:nvPicPr>
        <p:blipFill>
          <a:blip r:embed="rId3" cstate="print"/>
          <a:srcRect b="20023"/>
          <a:stretch>
            <a:fillRect/>
          </a:stretch>
        </p:blipFill>
        <p:spPr bwMode="auto">
          <a:xfrm>
            <a:off x="609600" y="1371599"/>
            <a:ext cx="2057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268506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6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4351589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The power of </a:t>
            </a:r>
            <a:r>
              <a:rPr lang="en-US" sz="4400" b="1" dirty="0" smtClean="0">
                <a:latin typeface="Arial"/>
                <a:cs typeface="Arial"/>
              </a:rPr>
              <a:t>your story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95600" y="2209800"/>
            <a:ext cx="5715000" cy="134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00"/>
              </a:spcBef>
            </a:pPr>
            <a:r>
              <a:rPr lang="en-US" sz="3600" b="1" dirty="0" smtClean="0">
                <a:solidFill>
                  <a:srgbClr val="3D91C6"/>
                </a:solidFill>
                <a:latin typeface="Arial"/>
                <a:cs typeface="Arial"/>
              </a:rPr>
              <a:t>Liana Guzman</a:t>
            </a:r>
          </a:p>
          <a:p>
            <a:pPr>
              <a:spcBef>
                <a:spcPts val="1100"/>
              </a:spcBef>
            </a:pPr>
            <a:r>
              <a:rPr lang="en-US" sz="3600" dirty="0" smtClean="0">
                <a:latin typeface="Arial"/>
                <a:cs typeface="Arial"/>
              </a:rPr>
              <a:t>Marketing Director</a:t>
            </a:r>
          </a:p>
        </p:txBody>
      </p:sp>
      <p:pic>
        <p:nvPicPr>
          <p:cNvPr id="1026" name="Picture 2" descr="C:\Users\Patrick\Desktop\Client Folders\Axiom\Logo for LinkedI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958" y="1143000"/>
            <a:ext cx="3692769" cy="1143000"/>
          </a:xfrm>
          <a:prstGeom prst="rect">
            <a:avLst/>
          </a:prstGeom>
          <a:noFill/>
        </p:spPr>
      </p:pic>
      <p:pic>
        <p:nvPicPr>
          <p:cNvPr id="1028" name="Picture 4" descr="http://m4.licdn.com/media/p/1/000/0ce/325/1eb1c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2209800" cy="22098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Arial"/>
                <a:ea typeface="+mj-ea"/>
                <a:cs typeface="Arial"/>
              </a:rPr>
              <a:t>LinkedIn is a Business Development Channel</a:t>
            </a:r>
            <a:endParaRPr lang="en-US" sz="2800" b="1" dirty="0"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351589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The power in </a:t>
            </a:r>
            <a:r>
              <a:rPr lang="en-US" sz="4400" b="1" dirty="0" smtClean="0">
                <a:latin typeface="Arial"/>
                <a:cs typeface="Arial"/>
              </a:rPr>
              <a:t>being accessible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2209800"/>
            <a:ext cx="5715000" cy="134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00"/>
              </a:spcBef>
            </a:pPr>
            <a:r>
              <a:rPr lang="en-US" sz="3600" b="1" dirty="0" smtClean="0">
                <a:solidFill>
                  <a:srgbClr val="3D91C6"/>
                </a:solidFill>
                <a:latin typeface="Arial"/>
                <a:cs typeface="Arial"/>
              </a:rPr>
              <a:t>Jeff Taylor</a:t>
            </a:r>
          </a:p>
          <a:p>
            <a:pPr>
              <a:spcBef>
                <a:spcPts val="1100"/>
              </a:spcBef>
            </a:pPr>
            <a:r>
              <a:rPr lang="en-US" sz="3600" dirty="0" smtClean="0">
                <a:latin typeface="Arial"/>
                <a:cs typeface="Arial"/>
              </a:rPr>
              <a:t>Former SVP</a:t>
            </a:r>
          </a:p>
        </p:txBody>
      </p:sp>
      <p:pic>
        <p:nvPicPr>
          <p:cNvPr id="26626" name="Picture 2" descr="http://m3.licdn.com/media/p/2/000/0db/3c3/22a2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2362199" cy="2362200"/>
          </a:xfrm>
          <a:prstGeom prst="rect">
            <a:avLst/>
          </a:prstGeom>
          <a:noFill/>
        </p:spPr>
      </p:pic>
      <p:pic>
        <p:nvPicPr>
          <p:cNvPr id="26628" name="Picture 4" descr="http://askspike.com/wp-content/uploads/2010/05/fh_logo_color.jpg"/>
          <p:cNvPicPr>
            <a:picLocks noChangeAspect="1" noChangeArrowheads="1"/>
          </p:cNvPicPr>
          <p:nvPr/>
        </p:nvPicPr>
        <p:blipFill>
          <a:blip r:embed="rId4" cstate="print"/>
          <a:srcRect l="10991" t="20553" r="11286" b="19368"/>
          <a:stretch>
            <a:fillRect/>
          </a:stretch>
        </p:blipFill>
        <p:spPr bwMode="auto">
          <a:xfrm>
            <a:off x="5638800" y="1219200"/>
            <a:ext cx="3176337" cy="12192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Arial"/>
                <a:ea typeface="+mj-ea"/>
                <a:cs typeface="Arial"/>
              </a:rPr>
              <a:t>LinkedIn is a Business Development Channel</a:t>
            </a:r>
            <a:endParaRPr lang="en-US" sz="2800" b="1" dirty="0"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7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ea typeface="+mj-ea"/>
                <a:cs typeface="Arial"/>
              </a:rPr>
              <a:t>LinkedIn</a:t>
            </a:r>
            <a:endParaRPr lang="en-US" b="1" dirty="0">
              <a:latin typeface="Arial"/>
              <a:ea typeface="+mj-ea"/>
              <a:cs typeface="Arial"/>
            </a:endParaRPr>
          </a:p>
        </p:txBody>
      </p:sp>
      <p:sp>
        <p:nvSpPr>
          <p:cNvPr id="8194" name="AutoShape 2" descr="https://mail-attachment.googleusercontent.com/attachment/u/0/?ui=2&amp;ik=00069ab9f6&amp;view=att&amp;th=132ba84203563bb3&amp;attid=0.3&amp;disp=inline&amp;realattid=f_gt77iigf2&amp;safe=1&amp;zw&amp;saduie=AG9B_P-5AibjOaKhpeDatoG_DIyB&amp;sadet=1346960613125&amp;sads=rAyDTbPIEZChNeKrtB1XrHGLZ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mail-attachment.googleusercontent.com/attachment/u/0/?ui=2&amp;ik=00069ab9f6&amp;view=att&amp;th=132ba84203563bb3&amp;attid=0.3&amp;disp=inline&amp;realattid=f_gt77iigf2&amp;safe=1&amp;zw&amp;saduie=AG9B_P-5AibjOaKhpeDatoG_DIyB&amp;sadet=1346960613125&amp;sads=rAyDTbPIEZChNeKrtB1XrHGLZ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4800" y="914400"/>
            <a:ext cx="8180388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Today, your clients and prospects have access to more information than ever before about your: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b="1" dirty="0">
                <a:solidFill>
                  <a:srgbClr val="007FB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Firm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Services</a:t>
            </a:r>
            <a:endParaRPr lang="en-US" sz="16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Competitors</a:t>
            </a:r>
            <a:endParaRPr lang="en-US" sz="16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People / Personal </a:t>
            </a:r>
            <a:r>
              <a:rPr lang="en-US" sz="1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brand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04800" y="3200400"/>
            <a:ext cx="8153400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Today, you have access to more information about your clients and prospects than ever before</a:t>
            </a:r>
            <a:r>
              <a:rPr lang="en-US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6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Where they’ve worked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How </a:t>
            </a:r>
            <a:r>
              <a:rPr lang="en-US" sz="1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long 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they’ve </a:t>
            </a:r>
            <a:r>
              <a:rPr lang="en-US" sz="1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been 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there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Where </a:t>
            </a:r>
            <a:r>
              <a:rPr lang="en-US" sz="1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they went to 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school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What </a:t>
            </a:r>
            <a:r>
              <a:rPr lang="en-US" sz="1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they are interested 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How </a:t>
            </a:r>
            <a:r>
              <a:rPr lang="en-US" sz="1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you are </a:t>
            </a: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connected</a:t>
            </a:r>
          </a:p>
          <a:p>
            <a:pPr marL="285750">
              <a:spcBef>
                <a:spcPts val="900"/>
              </a:spcBef>
              <a:buClr>
                <a:srgbClr val="3D91C6"/>
              </a:buClr>
              <a:buSzPct val="130000"/>
              <a:buFont typeface="Lucida Grande"/>
              <a:buChar char="»"/>
            </a:pPr>
            <a:r>
              <a:rPr lang="en-US" sz="16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Real time personal and company updates</a:t>
            </a:r>
            <a:endParaRPr lang="en-US" sz="16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eopleLinx">
      <a:dk1>
        <a:srgbClr val="404040"/>
      </a:dk1>
      <a:lt1>
        <a:sysClr val="window" lastClr="FFFFFF"/>
      </a:lt1>
      <a:dk2>
        <a:srgbClr val="0072AB"/>
      </a:dk2>
      <a:lt2>
        <a:srgbClr val="E2E8C3"/>
      </a:lt2>
      <a:accent1>
        <a:srgbClr val="00A3D7"/>
      </a:accent1>
      <a:accent2>
        <a:srgbClr val="0072AB"/>
      </a:accent2>
      <a:accent3>
        <a:srgbClr val="BACB96"/>
      </a:accent3>
      <a:accent4>
        <a:srgbClr val="E2E8C3"/>
      </a:accent4>
      <a:accent5>
        <a:srgbClr val="E8AF66"/>
      </a:accent5>
      <a:accent6>
        <a:srgbClr val="8264A7"/>
      </a:accent6>
      <a:hlink>
        <a:srgbClr val="00A3D7"/>
      </a:hlink>
      <a:folHlink>
        <a:srgbClr val="00A3D7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3"/>
            </a:gs>
            <a:gs pos="100000">
              <a:schemeClr val="accent3"/>
            </a:gs>
            <a:gs pos="25000">
              <a:schemeClr val="bg2"/>
            </a:gs>
            <a:gs pos="75000">
              <a:schemeClr val="bg2"/>
            </a:gs>
          </a:gsLst>
          <a:lin ang="0" scaled="1"/>
          <a:tileRect/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blurRad="63500" dir="5400000" rotWithShape="0">
            <a:srgbClr val="000000">
              <a:alpha val="35000"/>
            </a:srgbClr>
          </a:outerShdw>
        </a:effectLst>
      </a:spPr>
      <a:bodyPr tIns="0" rIns="274320" bIns="91440" rtlCol="0" anchor="ctr" anchorCtr="0">
        <a:spAutoFit/>
      </a:bodyPr>
      <a:lstStyle>
        <a:defPPr algn="ctr">
          <a:lnSpc>
            <a:spcPct val="110000"/>
          </a:lnSpc>
          <a:spcAft>
            <a:spcPts val="800"/>
          </a:spcAft>
          <a:defRPr sz="2800" b="1" spc="-100" dirty="0" smtClean="0"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Slide 1</vt:lpstr>
      <vt:lpstr>LinkedIn</vt:lpstr>
      <vt:lpstr>LinkedIn</vt:lpstr>
      <vt:lpstr>LinkedIn</vt:lpstr>
      <vt:lpstr>LinkedIn</vt:lpstr>
      <vt:lpstr>LinkedIn is a Business Development Channel</vt:lpstr>
      <vt:lpstr>LinkedIn is a Business Development Channel</vt:lpstr>
      <vt:lpstr>LinkedIn is a Business Development Channel</vt:lpstr>
      <vt:lpstr>LinkedIn</vt:lpstr>
      <vt:lpstr>LinkedIn</vt:lpstr>
      <vt:lpstr>Getting Started</vt:lpstr>
      <vt:lpstr>Getting Started</vt:lpstr>
      <vt:lpstr>Company Background</vt:lpstr>
      <vt:lpstr>Company Background</vt:lpstr>
      <vt:lpstr>Contact</vt:lpstr>
    </vt:vector>
  </TitlesOfParts>
  <Manager/>
  <Company/>
  <LinksUpToDate>false</LinksUpToDate>
  <SharedDoc>false</SharedDoc>
  <HyperlinkBase> 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 </dc:description>
  <cp:lastModifiedBy/>
  <cp:revision>91</cp:revision>
  <dcterms:created xsi:type="dcterms:W3CDTF">2012-09-07T16:56:21Z</dcterms:created>
  <dcterms:modified xsi:type="dcterms:W3CDTF">2012-09-28T12:59:33Z</dcterms:modified>
  <cp:category> </cp:category>
</cp:coreProperties>
</file>