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5" r:id="rId2"/>
    <p:sldMasterId id="2147483729" r:id="rId3"/>
    <p:sldMasterId id="2147483741" r:id="rId4"/>
    <p:sldMasterId id="2147483754" r:id="rId5"/>
    <p:sldMasterId id="2147483766" r:id="rId6"/>
  </p:sldMasterIdLst>
  <p:notesMasterIdLst>
    <p:notesMasterId r:id="rId53"/>
  </p:notesMasterIdLst>
  <p:sldIdLst>
    <p:sldId id="412" r:id="rId7"/>
    <p:sldId id="489" r:id="rId8"/>
    <p:sldId id="490" r:id="rId9"/>
    <p:sldId id="488" r:id="rId10"/>
    <p:sldId id="398" r:id="rId11"/>
    <p:sldId id="413" r:id="rId12"/>
    <p:sldId id="414" r:id="rId13"/>
    <p:sldId id="415" r:id="rId14"/>
    <p:sldId id="416" r:id="rId15"/>
    <p:sldId id="491" r:id="rId16"/>
    <p:sldId id="492" r:id="rId17"/>
    <p:sldId id="493" r:id="rId18"/>
    <p:sldId id="417" r:id="rId19"/>
    <p:sldId id="418" r:id="rId20"/>
    <p:sldId id="419" r:id="rId21"/>
    <p:sldId id="424" r:id="rId22"/>
    <p:sldId id="388" r:id="rId23"/>
    <p:sldId id="423" r:id="rId24"/>
    <p:sldId id="378" r:id="rId25"/>
    <p:sldId id="377" r:id="rId26"/>
    <p:sldId id="379" r:id="rId27"/>
    <p:sldId id="425" r:id="rId28"/>
    <p:sldId id="375" r:id="rId29"/>
    <p:sldId id="391" r:id="rId30"/>
    <p:sldId id="441" r:id="rId31"/>
    <p:sldId id="456" r:id="rId32"/>
    <p:sldId id="463" r:id="rId33"/>
    <p:sldId id="486" r:id="rId34"/>
    <p:sldId id="359" r:id="rId35"/>
    <p:sldId id="382" r:id="rId36"/>
    <p:sldId id="399" r:id="rId37"/>
    <p:sldId id="400" r:id="rId38"/>
    <p:sldId id="470" r:id="rId39"/>
    <p:sldId id="385" r:id="rId40"/>
    <p:sldId id="386" r:id="rId41"/>
    <p:sldId id="478" r:id="rId42"/>
    <p:sldId id="481" r:id="rId43"/>
    <p:sldId id="360" r:id="rId44"/>
    <p:sldId id="361" r:id="rId45"/>
    <p:sldId id="364" r:id="rId46"/>
    <p:sldId id="408" r:id="rId47"/>
    <p:sldId id="409" r:id="rId48"/>
    <p:sldId id="411" r:id="rId49"/>
    <p:sldId id="372" r:id="rId50"/>
    <p:sldId id="370" r:id="rId51"/>
    <p:sldId id="369" r:id="rId52"/>
  </p:sldIdLst>
  <p:sldSz cx="9144000" cy="6858000" type="screen4x3"/>
  <p:notesSz cx="7315200" cy="96012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iv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CC"/>
    <a:srgbClr val="EEE390"/>
    <a:srgbClr val="FFFF66"/>
    <a:srgbClr val="F0DB8E"/>
    <a:srgbClr val="BFBFBF"/>
    <a:srgbClr val="CC0000"/>
    <a:srgbClr val="E2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6" autoAdjust="0"/>
    <p:restoredTop sz="94737" autoAdjust="0"/>
  </p:normalViewPr>
  <p:slideViewPr>
    <p:cSldViewPr>
      <p:cViewPr>
        <p:scale>
          <a:sx n="100" d="100"/>
          <a:sy n="100" d="100"/>
        </p:scale>
        <p:origin x="-12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BEBA515-5AA1-4F28-AAE6-E366E54B6344}" type="datetimeFigureOut">
              <a:rPr lang="en-US"/>
              <a:pPr>
                <a:defRPr/>
              </a:pPr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A60C4C9-3F76-43E9-9925-447208C78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here – see what you can do to capture….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Reed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2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Bracewell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Ruskin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www.techdirt.com</a:t>
            </a:r>
            <a:r>
              <a:rPr lang="en-US" dirty="0" smtClean="0"/>
              <a:t>/articles/20090508/0212134792.shtml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0C4C9-3F76-43E9-9925-447208C78E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30000">
              <a:schemeClr val="bg1">
                <a:lumMod val="7000"/>
                <a:lumOff val="93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362199"/>
          </a:xfrm>
          <a:prstGeom prst="rect">
            <a:avLst/>
          </a:prstGeom>
        </p:spPr>
        <p:txBody>
          <a:bodyPr lIns="731520" rIns="45720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762000"/>
          </a:xfrm>
        </p:spPr>
        <p:txBody>
          <a:bodyPr lIns="731520" rIns="45720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3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5400" y="685800"/>
            <a:ext cx="6553200" cy="4495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95400" y="5257800"/>
            <a:ext cx="6553200" cy="9144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44000" cy="95250"/>
            <a:chOff x="0" y="0"/>
            <a:chExt cx="9144000" cy="304800"/>
          </a:xfrm>
        </p:grpSpPr>
        <p:sp>
          <p:nvSpPr>
            <p:cNvPr id="5" name="Rectangle 4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362199"/>
          </a:xfrm>
        </p:spPr>
        <p:txBody>
          <a:bodyPr lIns="914400" rIns="27432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762000"/>
          </a:xfrm>
        </p:spPr>
        <p:txBody>
          <a:bodyPr lIns="914400" rIns="45720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3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242060"/>
            <a:ext cx="7924800" cy="490696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4000" cy="95250"/>
            <a:chOff x="0" y="0"/>
            <a:chExt cx="9144000" cy="304800"/>
          </a:xfrm>
        </p:grpSpPr>
        <p:sp>
          <p:nvSpPr>
            <p:cNvPr id="4" name="Rectangle 3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2011"/>
            <a:ext cx="9144000" cy="1600438"/>
          </a:xfrm>
          <a:solidFill>
            <a:srgbClr val="000000"/>
          </a:solidFill>
        </p:spPr>
        <p:txBody>
          <a:bodyPr lIns="457200" tIns="548640" rIns="457200" bIns="548640">
            <a:spAutoFit/>
          </a:bodyPr>
          <a:lstStyle>
            <a:lvl1pPr algn="ctr">
              <a:defRPr sz="3200" b="0" cap="none" baseline="0">
                <a:solidFill>
                  <a:schemeClr val="bg1"/>
                </a:solidFill>
                <a:latin typeface="Avenir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341437"/>
            <a:ext cx="370332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41437"/>
            <a:ext cx="41148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860" y="1257300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venir 35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860" y="1897062"/>
            <a:ext cx="3810000" cy="42751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257300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venir 35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97062"/>
            <a:ext cx="3889375" cy="42751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3" name="Rectangle 2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242060"/>
            <a:ext cx="7924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-14515"/>
            <a:ext cx="8534400" cy="1019629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10957"/>
            <a:ext cx="4419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305877"/>
            <a:ext cx="3413760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6" name="Rectangle 5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367338"/>
            <a:ext cx="529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7" name="Rectangle 6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800" y="533400"/>
            <a:ext cx="6858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6800" y="5257800"/>
            <a:ext cx="6858000" cy="8382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accent2"/>
                </a:solidFill>
                <a:latin typeface="Avenir 35 Ligh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4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1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725"/>
            <a:ext cx="9144000" cy="1362075"/>
          </a:xfrm>
          <a:prstGeom prst="rect">
            <a:avLst/>
          </a:prstGeom>
          <a:noFill/>
        </p:spPr>
        <p:txBody>
          <a:bodyPr lIns="457200" rIns="457200"/>
          <a:lstStyle>
            <a:lvl1pPr algn="ctr">
              <a:defRPr sz="3000" b="0" cap="none" baseline="0">
                <a:solidFill>
                  <a:schemeClr val="tx1"/>
                </a:solidFill>
                <a:latin typeface="Avenir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1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9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5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7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1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44000" cy="95250"/>
            <a:chOff x="0" y="0"/>
            <a:chExt cx="9144000" cy="304800"/>
          </a:xfrm>
        </p:grpSpPr>
        <p:sp>
          <p:nvSpPr>
            <p:cNvPr id="5" name="Rectangle 4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362199"/>
          </a:xfrm>
        </p:spPr>
        <p:txBody>
          <a:bodyPr lIns="914400" rIns="27432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762000"/>
          </a:xfrm>
        </p:spPr>
        <p:txBody>
          <a:bodyPr lIns="914400" rIns="45720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3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63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242060"/>
            <a:ext cx="7924800" cy="490696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71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4000" cy="95250"/>
            <a:chOff x="0" y="0"/>
            <a:chExt cx="9144000" cy="304800"/>
          </a:xfrm>
        </p:grpSpPr>
        <p:sp>
          <p:nvSpPr>
            <p:cNvPr id="4" name="Rectangle 3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2011"/>
            <a:ext cx="9144000" cy="1600438"/>
          </a:xfrm>
          <a:solidFill>
            <a:srgbClr val="000000"/>
          </a:solidFill>
        </p:spPr>
        <p:txBody>
          <a:bodyPr lIns="457200" tIns="548640" rIns="457200" bIns="548640">
            <a:spAutoFit/>
          </a:bodyPr>
          <a:lstStyle>
            <a:lvl1pPr algn="ctr">
              <a:defRPr sz="3200" b="0" cap="none" baseline="0">
                <a:solidFill>
                  <a:schemeClr val="bg1"/>
                </a:solidFill>
                <a:latin typeface="Avenir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09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341437"/>
            <a:ext cx="370332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41437"/>
            <a:ext cx="41148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6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341437"/>
            <a:ext cx="370332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41437"/>
            <a:ext cx="411480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860" y="1257300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venir 35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860" y="1897062"/>
            <a:ext cx="3810000" cy="42751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257300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venir 35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97062"/>
            <a:ext cx="3889375" cy="42751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60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3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3" name="Rectangle 2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298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-14515"/>
            <a:ext cx="8534400" cy="1019629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10957"/>
            <a:ext cx="4419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305877"/>
            <a:ext cx="3413760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49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6" name="Rectangle 5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367338"/>
            <a:ext cx="529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9" name="Rectangle 8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877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7" name="Rectangle 6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800" y="533400"/>
            <a:ext cx="6858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6800" y="5257800"/>
            <a:ext cx="6858000" cy="8382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accent2"/>
                </a:solidFill>
                <a:latin typeface="Avenir 35 Ligh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0" y="0"/>
            <a:ext cx="9144000" cy="190500"/>
            <a:chOff x="0" y="0"/>
            <a:chExt cx="9144000" cy="3048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1618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00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5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2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9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860" y="1257300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venir 35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860" y="1897062"/>
            <a:ext cx="3810000" cy="42751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257300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venir 35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897062"/>
            <a:ext cx="3889375" cy="42751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6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9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19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2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0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1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7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5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2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7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6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9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4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0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5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7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6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8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04800"/>
          </a:xfrm>
        </p:grpSpPr>
        <p:sp>
          <p:nvSpPr>
            <p:cNvPr id="3" name="Rectangle 2"/>
            <p:cNvSpPr/>
            <p:nvPr userDrawn="1"/>
          </p:nvSpPr>
          <p:spPr>
            <a:xfrm>
              <a:off x="609600" y="0"/>
              <a:ext cx="853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0" y="0"/>
              <a:ext cx="533400" cy="304800"/>
            </a:xfrm>
            <a:prstGeom prst="rect">
              <a:avLst/>
            </a:prstGeom>
            <a:solidFill>
              <a:srgbClr val="CE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990600"/>
          </a:xfrm>
          <a:prstGeom prst="rect">
            <a:avLst/>
          </a:prstGeom>
          <a:solidFill>
            <a:srgbClr val="CE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-14515"/>
            <a:ext cx="8534400" cy="1019629"/>
          </a:xfrm>
          <a:prstGeom prst="rect">
            <a:avLst/>
          </a:prstGeom>
        </p:spPr>
        <p:txBody>
          <a:bodyPr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10957"/>
            <a:ext cx="4419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305877"/>
            <a:ext cx="3413760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367338"/>
            <a:ext cx="529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49000">
              <a:schemeClr val="bg1">
                <a:lumMod val="7000"/>
                <a:lumOff val="93000"/>
              </a:schemeClr>
            </a:gs>
            <a:gs pos="100000">
              <a:schemeClr val="bg1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219200"/>
            <a:ext cx="7924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-7938" y="6438900"/>
            <a:ext cx="9151938" cy="419100"/>
            <a:chOff x="-8626" y="6438900"/>
            <a:chExt cx="9152626" cy="4191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8626" y="6858000"/>
              <a:ext cx="9152626" cy="0"/>
            </a:xfrm>
            <a:prstGeom prst="line">
              <a:avLst/>
            </a:prstGeom>
            <a:ln w="63500" cmpd="sng">
              <a:solidFill>
                <a:srgbClr val="CE2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9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44691" y="6438900"/>
              <a:ext cx="1246909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8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07" r:id="rId9"/>
    <p:sldLayoutId id="2147483706" r:id="rId10"/>
    <p:sldLayoutId id="2147483717" r:id="rId11"/>
    <p:sldLayoutId id="214748370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venir 55 Roman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49494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9494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9494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49494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49494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219200"/>
            <a:ext cx="7924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-7938" y="6438900"/>
            <a:ext cx="9151938" cy="419100"/>
            <a:chOff x="-8626" y="6438900"/>
            <a:chExt cx="9152626" cy="4191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8626" y="6858000"/>
              <a:ext cx="9152626" cy="0"/>
            </a:xfrm>
            <a:prstGeom prst="line">
              <a:avLst/>
            </a:prstGeom>
            <a:ln w="63500" cmpd="sng">
              <a:solidFill>
                <a:srgbClr val="CE2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2" name="Picture 9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44691" y="6438900"/>
              <a:ext cx="1246909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0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venir 55 Roman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CFE5-00EC-463E-A855-A85A8D8798E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C957-CF3A-4B70-AEBA-0C8CE1CA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219200"/>
            <a:ext cx="7924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-7938" y="6438900"/>
            <a:ext cx="9151938" cy="419100"/>
            <a:chOff x="-8626" y="6438900"/>
            <a:chExt cx="9152626" cy="4191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8626" y="6858000"/>
              <a:ext cx="9152626" cy="0"/>
            </a:xfrm>
            <a:prstGeom prst="line">
              <a:avLst/>
            </a:prstGeom>
            <a:ln w="63500" cmpd="sng">
              <a:solidFill>
                <a:srgbClr val="CE2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4" name="Picture 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691" y="6438900"/>
              <a:ext cx="1246909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venir 55 Roman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veni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04040"/>
          </a:solidFill>
          <a:latin typeface="Avenir 35 Ligh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2742-0DCE-496B-9268-7B0326ACD3BE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9A74-73B9-4949-BC60-9F2E1A3EF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9C21-A6EB-4951-BD6C-70C42DC31083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F9BF-C405-4DC6-B87B-291DA93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openxmlformats.org/officeDocument/2006/relationships/image" Target="../media/image109.png"/><Relationship Id="rId23" Type="http://schemas.openxmlformats.org/officeDocument/2006/relationships/image" Target="../media/image110.png"/><Relationship Id="rId24" Type="http://schemas.openxmlformats.org/officeDocument/2006/relationships/image" Target="../media/image111.png"/><Relationship Id="rId25" Type="http://schemas.openxmlformats.org/officeDocument/2006/relationships/image" Target="../media/image112.png"/><Relationship Id="rId26" Type="http://schemas.openxmlformats.org/officeDocument/2006/relationships/image" Target="../media/image113.png"/><Relationship Id="rId27" Type="http://schemas.openxmlformats.org/officeDocument/2006/relationships/image" Target="../media/image114.png"/><Relationship Id="rId28" Type="http://schemas.openxmlformats.org/officeDocument/2006/relationships/image" Target="../media/image115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30" Type="http://schemas.openxmlformats.org/officeDocument/2006/relationships/image" Target="../media/image117.png"/><Relationship Id="rId31" Type="http://schemas.openxmlformats.org/officeDocument/2006/relationships/image" Target="../media/image118.png"/><Relationship Id="rId32" Type="http://schemas.openxmlformats.org/officeDocument/2006/relationships/image" Target="../media/image119.png"/><Relationship Id="rId9" Type="http://schemas.openxmlformats.org/officeDocument/2006/relationships/image" Target="../media/image96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33" Type="http://schemas.openxmlformats.org/officeDocument/2006/relationships/image" Target="../media/image120.png"/><Relationship Id="rId34" Type="http://schemas.openxmlformats.org/officeDocument/2006/relationships/image" Target="../media/image121.png"/><Relationship Id="rId35" Type="http://schemas.openxmlformats.org/officeDocument/2006/relationships/image" Target="../media/image122.png"/><Relationship Id="rId36" Type="http://schemas.openxmlformats.org/officeDocument/2006/relationships/image" Target="../media/image123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37" Type="http://schemas.openxmlformats.org/officeDocument/2006/relationships/image" Target="../media/image124.png"/><Relationship Id="rId38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4.png"/><Relationship Id="rId21" Type="http://schemas.openxmlformats.org/officeDocument/2006/relationships/image" Target="../media/image145.png"/><Relationship Id="rId22" Type="http://schemas.openxmlformats.org/officeDocument/2006/relationships/image" Target="../media/image146.png"/><Relationship Id="rId23" Type="http://schemas.openxmlformats.org/officeDocument/2006/relationships/image" Target="../media/image147.png"/><Relationship Id="rId24" Type="http://schemas.openxmlformats.org/officeDocument/2006/relationships/image" Target="../media/image148.png"/><Relationship Id="rId25" Type="http://schemas.openxmlformats.org/officeDocument/2006/relationships/image" Target="../media/image149.png"/><Relationship Id="rId26" Type="http://schemas.openxmlformats.org/officeDocument/2006/relationships/image" Target="../media/image150.png"/><Relationship Id="rId27" Type="http://schemas.openxmlformats.org/officeDocument/2006/relationships/image" Target="../media/image151.png"/><Relationship Id="rId28" Type="http://schemas.openxmlformats.org/officeDocument/2006/relationships/image" Target="../media/image152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30" Type="http://schemas.openxmlformats.org/officeDocument/2006/relationships/image" Target="../media/image154.png"/><Relationship Id="rId31" Type="http://schemas.openxmlformats.org/officeDocument/2006/relationships/image" Target="../media/image155.png"/><Relationship Id="rId32" Type="http://schemas.openxmlformats.org/officeDocument/2006/relationships/image" Target="../media/image156.png"/><Relationship Id="rId9" Type="http://schemas.openxmlformats.org/officeDocument/2006/relationships/image" Target="../media/image133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33" Type="http://schemas.openxmlformats.org/officeDocument/2006/relationships/image" Target="../media/image157.png"/><Relationship Id="rId34" Type="http://schemas.openxmlformats.org/officeDocument/2006/relationships/image" Target="../media/image158.png"/><Relationship Id="rId35" Type="http://schemas.openxmlformats.org/officeDocument/2006/relationships/image" Target="../media/image159.png"/><Relationship Id="rId36" Type="http://schemas.openxmlformats.org/officeDocument/2006/relationships/image" Target="../media/image160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5" Type="http://schemas.openxmlformats.org/officeDocument/2006/relationships/image" Target="../media/image139.png"/><Relationship Id="rId16" Type="http://schemas.openxmlformats.org/officeDocument/2006/relationships/image" Target="../media/image140.png"/><Relationship Id="rId17" Type="http://schemas.openxmlformats.org/officeDocument/2006/relationships/image" Target="../media/image141.png"/><Relationship Id="rId18" Type="http://schemas.openxmlformats.org/officeDocument/2006/relationships/image" Target="../media/image142.png"/><Relationship Id="rId19" Type="http://schemas.openxmlformats.org/officeDocument/2006/relationships/image" Target="../media/image143.png"/><Relationship Id="rId37" Type="http://schemas.openxmlformats.org/officeDocument/2006/relationships/image" Target="../media/image161.png"/><Relationship Id="rId38" Type="http://schemas.openxmlformats.org/officeDocument/2006/relationships/image" Target="../media/image162.png"/><Relationship Id="rId39" Type="http://schemas.openxmlformats.org/officeDocument/2006/relationships/image" Target="../media/image163.png"/><Relationship Id="rId40" Type="http://schemas.openxmlformats.org/officeDocument/2006/relationships/image" Target="../media/image164.png"/><Relationship Id="rId41" Type="http://schemas.openxmlformats.org/officeDocument/2006/relationships/image" Target="../media/image16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Content Hosted on </a:t>
            </a:r>
            <a:r>
              <a:rPr lang="en-US" sz="2500" b="1" dirty="0" err="1" smtClean="0">
                <a:latin typeface="Arial"/>
                <a:cs typeface="Arial"/>
              </a:rPr>
              <a:t>JDSupra.com</a:t>
            </a:r>
            <a:endParaRPr lang="en-US" sz="2500" b="1" dirty="0" smtClean="0">
              <a:solidFill>
                <a:srgbClr val="E2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Screen shot 2012-09-25 at 5.48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7" b="13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22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25 at 6.23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86" b="-18986"/>
          <a:stretch>
            <a:fillRect/>
          </a:stretch>
        </p:blipFill>
        <p:spPr>
          <a:xfrm>
            <a:off x="792480" y="1242060"/>
            <a:ext cx="7915656" cy="49013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Arial"/>
                <a:cs typeface="Arial"/>
              </a:rPr>
              <a:t>Subscribers: Media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74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25 at 6.21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28" r="-13328"/>
          <a:stretch>
            <a:fillRect/>
          </a:stretch>
        </p:blipFill>
        <p:spPr>
          <a:xfrm>
            <a:off x="792480" y="1265237"/>
            <a:ext cx="7924800" cy="4906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/>
                <a:cs typeface="Arial"/>
              </a:rPr>
              <a:t>Subscribers: </a:t>
            </a:r>
            <a:r>
              <a:rPr lang="en-US" sz="3200" b="1" dirty="0" smtClean="0">
                <a:latin typeface="Arial"/>
                <a:cs typeface="Arial"/>
              </a:rPr>
              <a:t>Execs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25 at 6.23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33" b="-3163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/>
                <a:cs typeface="Arial"/>
              </a:rPr>
              <a:t>Subscribers: </a:t>
            </a:r>
            <a:r>
              <a:rPr lang="en-US" sz="3200" b="1" dirty="0" smtClean="0">
                <a:latin typeface="Arial"/>
                <a:cs typeface="Arial"/>
              </a:rPr>
              <a:t>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7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Distribution: Facebook Practice-Specific Pages</a:t>
            </a:r>
            <a:endParaRPr lang="en-US" sz="2500" b="1" dirty="0" smtClean="0">
              <a:latin typeface="Arial"/>
              <a:cs typeface="Arial"/>
            </a:endParaRP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915025" cy="43402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1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Placeholder 2"/>
          <p:cNvSpPr>
            <a:spLocks noGrp="1"/>
          </p:cNvSpPr>
          <p:nvPr>
            <p:ph idx="1"/>
          </p:nvPr>
        </p:nvSpPr>
        <p:spPr>
          <a:xfrm>
            <a:off x="1676400" y="5867400"/>
            <a:ext cx="5772150" cy="509588"/>
          </a:xfrm>
        </p:spPr>
        <p:txBody>
          <a:bodyPr/>
          <a:lstStyle/>
          <a:p>
            <a:pPr marL="0" indent="0" algn="ctr" eaLnBrk="1" hangingPunct="1"/>
            <a:r>
              <a:rPr lang="en-US" sz="2000" smtClean="0">
                <a:solidFill>
                  <a:schemeClr val="accent2"/>
                </a:solidFill>
                <a:cs typeface="Arial" charset="0"/>
              </a:rPr>
              <a:t>We deliver it to Google News &amp; Google Finance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09600" y="25400"/>
            <a:ext cx="8534400" cy="990600"/>
          </a:xfrm>
        </p:spPr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Distribution: </a:t>
            </a:r>
            <a:r>
              <a:rPr lang="en-US" sz="2500" b="1" dirty="0" smtClean="0">
                <a:latin typeface="Arial"/>
                <a:cs typeface="Arial"/>
              </a:rPr>
              <a:t>Google News 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772150" cy="466248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21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5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5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209675"/>
            <a:ext cx="6496050" cy="54197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9" name="Parallelogram 6"/>
          <p:cNvSpPr/>
          <p:nvPr/>
        </p:nvSpPr>
        <p:spPr>
          <a:xfrm>
            <a:off x="5857875" y="1371600"/>
            <a:ext cx="2828925" cy="762000"/>
          </a:xfrm>
          <a:custGeom>
            <a:avLst/>
            <a:gdLst>
              <a:gd name="connsiteX0" fmla="*/ 0 w 2459620"/>
              <a:gd name="connsiteY0" fmla="*/ 1079500 h 1079500"/>
              <a:gd name="connsiteX1" fmla="*/ 1193247 w 2459620"/>
              <a:gd name="connsiteY1" fmla="*/ 0 h 1079500"/>
              <a:gd name="connsiteX2" fmla="*/ 2459620 w 2459620"/>
              <a:gd name="connsiteY2" fmla="*/ 0 h 1079500"/>
              <a:gd name="connsiteX3" fmla="*/ 1266373 w 2459620"/>
              <a:gd name="connsiteY3" fmla="*/ 1079500 h 1079500"/>
              <a:gd name="connsiteX4" fmla="*/ 0 w 2459620"/>
              <a:gd name="connsiteY4" fmla="*/ 1079500 h 1079500"/>
              <a:gd name="connsiteX0" fmla="*/ 0 w 2040520"/>
              <a:gd name="connsiteY0" fmla="*/ 1136650 h 1136650"/>
              <a:gd name="connsiteX1" fmla="*/ 774147 w 2040520"/>
              <a:gd name="connsiteY1" fmla="*/ 0 h 1136650"/>
              <a:gd name="connsiteX2" fmla="*/ 2040520 w 2040520"/>
              <a:gd name="connsiteY2" fmla="*/ 0 h 1136650"/>
              <a:gd name="connsiteX3" fmla="*/ 847273 w 2040520"/>
              <a:gd name="connsiteY3" fmla="*/ 1079500 h 1136650"/>
              <a:gd name="connsiteX4" fmla="*/ 0 w 2040520"/>
              <a:gd name="connsiteY4" fmla="*/ 1136650 h 1136650"/>
              <a:gd name="connsiteX0" fmla="*/ 0 w 2040520"/>
              <a:gd name="connsiteY0" fmla="*/ 1136650 h 1136650"/>
              <a:gd name="connsiteX1" fmla="*/ 774147 w 2040520"/>
              <a:gd name="connsiteY1" fmla="*/ 0 h 1136650"/>
              <a:gd name="connsiteX2" fmla="*/ 2040520 w 2040520"/>
              <a:gd name="connsiteY2" fmla="*/ 0 h 1136650"/>
              <a:gd name="connsiteX3" fmla="*/ 742498 w 2040520"/>
              <a:gd name="connsiteY3" fmla="*/ 1069975 h 1136650"/>
              <a:gd name="connsiteX4" fmla="*/ 0 w 2040520"/>
              <a:gd name="connsiteY4" fmla="*/ 1136650 h 1136650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742498 w 2040520"/>
              <a:gd name="connsiteY3" fmla="*/ 1136650 h 1203325"/>
              <a:gd name="connsiteX4" fmla="*/ 0 w 2040520"/>
              <a:gd name="connsiteY4" fmla="*/ 1203325 h 1203325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732973 w 2040520"/>
              <a:gd name="connsiteY3" fmla="*/ 1060450 h 1203325"/>
              <a:gd name="connsiteX4" fmla="*/ 0 w 2040520"/>
              <a:gd name="connsiteY4" fmla="*/ 1203325 h 1203325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1028248 w 2040520"/>
              <a:gd name="connsiteY3" fmla="*/ 1203325 h 1203325"/>
              <a:gd name="connsiteX4" fmla="*/ 0 w 2040520"/>
              <a:gd name="connsiteY4" fmla="*/ 1203325 h 1203325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1352098 w 2040520"/>
              <a:gd name="connsiteY3" fmla="*/ 1193800 h 1203325"/>
              <a:gd name="connsiteX4" fmla="*/ 0 w 2040520"/>
              <a:gd name="connsiteY4" fmla="*/ 1203325 h 1203325"/>
              <a:gd name="connsiteX0" fmla="*/ 0 w 2040520"/>
              <a:gd name="connsiteY0" fmla="*/ 1203325 h 1641475"/>
              <a:gd name="connsiteX1" fmla="*/ 726522 w 2040520"/>
              <a:gd name="connsiteY1" fmla="*/ 0 h 1641475"/>
              <a:gd name="connsiteX2" fmla="*/ 2040520 w 2040520"/>
              <a:gd name="connsiteY2" fmla="*/ 66675 h 1641475"/>
              <a:gd name="connsiteX3" fmla="*/ 596841 w 2040520"/>
              <a:gd name="connsiteY3" fmla="*/ 1641475 h 1641475"/>
              <a:gd name="connsiteX4" fmla="*/ 0 w 2040520"/>
              <a:gd name="connsiteY4" fmla="*/ 1203325 h 1641475"/>
              <a:gd name="connsiteX0" fmla="*/ 0 w 1908019"/>
              <a:gd name="connsiteY0" fmla="*/ 1203325 h 1641475"/>
              <a:gd name="connsiteX1" fmla="*/ 726522 w 1908019"/>
              <a:gd name="connsiteY1" fmla="*/ 0 h 1641475"/>
              <a:gd name="connsiteX2" fmla="*/ 1908019 w 1908019"/>
              <a:gd name="connsiteY2" fmla="*/ 590550 h 1641475"/>
              <a:gd name="connsiteX3" fmla="*/ 596841 w 1908019"/>
              <a:gd name="connsiteY3" fmla="*/ 1641475 h 1641475"/>
              <a:gd name="connsiteX4" fmla="*/ 0 w 1908019"/>
              <a:gd name="connsiteY4" fmla="*/ 1203325 h 1641475"/>
              <a:gd name="connsiteX0" fmla="*/ 0 w 1908019"/>
              <a:gd name="connsiteY0" fmla="*/ 889000 h 1327150"/>
              <a:gd name="connsiteX1" fmla="*/ 613896 w 1908019"/>
              <a:gd name="connsiteY1" fmla="*/ 0 h 1327150"/>
              <a:gd name="connsiteX2" fmla="*/ 1908019 w 1908019"/>
              <a:gd name="connsiteY2" fmla="*/ 276225 h 1327150"/>
              <a:gd name="connsiteX3" fmla="*/ 596841 w 1908019"/>
              <a:gd name="connsiteY3" fmla="*/ 1327150 h 1327150"/>
              <a:gd name="connsiteX4" fmla="*/ 0 w 1908019"/>
              <a:gd name="connsiteY4" fmla="*/ 889000 h 1327150"/>
              <a:gd name="connsiteX0" fmla="*/ 0 w 1908019"/>
              <a:gd name="connsiteY0" fmla="*/ 889000 h 1374775"/>
              <a:gd name="connsiteX1" fmla="*/ 613896 w 1908019"/>
              <a:gd name="connsiteY1" fmla="*/ 0 h 1374775"/>
              <a:gd name="connsiteX2" fmla="*/ 1908019 w 1908019"/>
              <a:gd name="connsiteY2" fmla="*/ 276225 h 1374775"/>
              <a:gd name="connsiteX3" fmla="*/ 378214 w 1908019"/>
              <a:gd name="connsiteY3" fmla="*/ 1374775 h 1374775"/>
              <a:gd name="connsiteX4" fmla="*/ 0 w 1908019"/>
              <a:gd name="connsiteY4" fmla="*/ 889000 h 1374775"/>
              <a:gd name="connsiteX0" fmla="*/ 0 w 1696017"/>
              <a:gd name="connsiteY0" fmla="*/ 889000 h 1374775"/>
              <a:gd name="connsiteX1" fmla="*/ 613896 w 1696017"/>
              <a:gd name="connsiteY1" fmla="*/ 0 h 1374775"/>
              <a:gd name="connsiteX2" fmla="*/ 1696017 w 1696017"/>
              <a:gd name="connsiteY2" fmla="*/ 1057275 h 1374775"/>
              <a:gd name="connsiteX3" fmla="*/ 378214 w 1696017"/>
              <a:gd name="connsiteY3" fmla="*/ 1374775 h 1374775"/>
              <a:gd name="connsiteX4" fmla="*/ 0 w 1696017"/>
              <a:gd name="connsiteY4" fmla="*/ 889000 h 1374775"/>
              <a:gd name="connsiteX0" fmla="*/ 0 w 1782143"/>
              <a:gd name="connsiteY0" fmla="*/ 1403350 h 1403350"/>
              <a:gd name="connsiteX1" fmla="*/ 700022 w 1782143"/>
              <a:gd name="connsiteY1" fmla="*/ 0 h 1403350"/>
              <a:gd name="connsiteX2" fmla="*/ 1782143 w 1782143"/>
              <a:gd name="connsiteY2" fmla="*/ 1057275 h 1403350"/>
              <a:gd name="connsiteX3" fmla="*/ 464340 w 1782143"/>
              <a:gd name="connsiteY3" fmla="*/ 1374775 h 1403350"/>
              <a:gd name="connsiteX4" fmla="*/ 0 w 1782143"/>
              <a:gd name="connsiteY4" fmla="*/ 1403350 h 1403350"/>
              <a:gd name="connsiteX0" fmla="*/ 0 w 1782143"/>
              <a:gd name="connsiteY0" fmla="*/ 1403350 h 1403350"/>
              <a:gd name="connsiteX1" fmla="*/ 700022 w 1782143"/>
              <a:gd name="connsiteY1" fmla="*/ 0 h 1403350"/>
              <a:gd name="connsiteX2" fmla="*/ 1782143 w 1782143"/>
              <a:gd name="connsiteY2" fmla="*/ 1057275 h 1403350"/>
              <a:gd name="connsiteX3" fmla="*/ 643217 w 1782143"/>
              <a:gd name="connsiteY3" fmla="*/ 1298575 h 1403350"/>
              <a:gd name="connsiteX4" fmla="*/ 0 w 1782143"/>
              <a:gd name="connsiteY4" fmla="*/ 1403350 h 1403350"/>
              <a:gd name="connsiteX0" fmla="*/ 0 w 1782143"/>
              <a:gd name="connsiteY0" fmla="*/ 1403350 h 1403350"/>
              <a:gd name="connsiteX1" fmla="*/ 700022 w 1782143"/>
              <a:gd name="connsiteY1" fmla="*/ 0 h 1403350"/>
              <a:gd name="connsiteX2" fmla="*/ 1782143 w 1782143"/>
              <a:gd name="connsiteY2" fmla="*/ 1057275 h 1403350"/>
              <a:gd name="connsiteX3" fmla="*/ 848594 w 1782143"/>
              <a:gd name="connsiteY3" fmla="*/ 1365250 h 1403350"/>
              <a:gd name="connsiteX4" fmla="*/ 0 w 1782143"/>
              <a:gd name="connsiteY4" fmla="*/ 1403350 h 1403350"/>
              <a:gd name="connsiteX0" fmla="*/ 0 w 2166397"/>
              <a:gd name="connsiteY0" fmla="*/ 1403350 h 1403350"/>
              <a:gd name="connsiteX1" fmla="*/ 700022 w 2166397"/>
              <a:gd name="connsiteY1" fmla="*/ 0 h 1403350"/>
              <a:gd name="connsiteX2" fmla="*/ 2166397 w 2166397"/>
              <a:gd name="connsiteY2" fmla="*/ 1057275 h 1403350"/>
              <a:gd name="connsiteX3" fmla="*/ 848594 w 2166397"/>
              <a:gd name="connsiteY3" fmla="*/ 1365250 h 1403350"/>
              <a:gd name="connsiteX4" fmla="*/ 0 w 2166397"/>
              <a:gd name="connsiteY4" fmla="*/ 1403350 h 1403350"/>
              <a:gd name="connsiteX0" fmla="*/ 0 w 2166397"/>
              <a:gd name="connsiteY0" fmla="*/ 1403350 h 1403350"/>
              <a:gd name="connsiteX1" fmla="*/ 700022 w 2166397"/>
              <a:gd name="connsiteY1" fmla="*/ 0 h 1403350"/>
              <a:gd name="connsiteX2" fmla="*/ 2166397 w 2166397"/>
              <a:gd name="connsiteY2" fmla="*/ 1057275 h 1403350"/>
              <a:gd name="connsiteX3" fmla="*/ 868469 w 2166397"/>
              <a:gd name="connsiteY3" fmla="*/ 1403350 h 1403350"/>
              <a:gd name="connsiteX4" fmla="*/ 0 w 2166397"/>
              <a:gd name="connsiteY4" fmla="*/ 1403350 h 1403350"/>
              <a:gd name="connsiteX0" fmla="*/ 0 w 2166397"/>
              <a:gd name="connsiteY0" fmla="*/ 1403350 h 1403350"/>
              <a:gd name="connsiteX1" fmla="*/ 700022 w 2166397"/>
              <a:gd name="connsiteY1" fmla="*/ 0 h 1403350"/>
              <a:gd name="connsiteX2" fmla="*/ 2166397 w 2166397"/>
              <a:gd name="connsiteY2" fmla="*/ 1057275 h 1403350"/>
              <a:gd name="connsiteX3" fmla="*/ 769093 w 2166397"/>
              <a:gd name="connsiteY3" fmla="*/ 1403350 h 1403350"/>
              <a:gd name="connsiteX4" fmla="*/ 0 w 2166397"/>
              <a:gd name="connsiteY4" fmla="*/ 1403350 h 1403350"/>
              <a:gd name="connsiteX0" fmla="*/ 0 w 2153147"/>
              <a:gd name="connsiteY0" fmla="*/ 1517650 h 1517650"/>
              <a:gd name="connsiteX1" fmla="*/ 686772 w 2153147"/>
              <a:gd name="connsiteY1" fmla="*/ 0 h 1517650"/>
              <a:gd name="connsiteX2" fmla="*/ 2153147 w 2153147"/>
              <a:gd name="connsiteY2" fmla="*/ 1057275 h 1517650"/>
              <a:gd name="connsiteX3" fmla="*/ 755843 w 2153147"/>
              <a:gd name="connsiteY3" fmla="*/ 1403350 h 1517650"/>
              <a:gd name="connsiteX4" fmla="*/ 0 w 2153147"/>
              <a:gd name="connsiteY4" fmla="*/ 1517650 h 1517650"/>
              <a:gd name="connsiteX0" fmla="*/ 0 w 2153147"/>
              <a:gd name="connsiteY0" fmla="*/ 1517650 h 1517650"/>
              <a:gd name="connsiteX1" fmla="*/ 686772 w 2153147"/>
              <a:gd name="connsiteY1" fmla="*/ 0 h 1517650"/>
              <a:gd name="connsiteX2" fmla="*/ 2153147 w 2153147"/>
              <a:gd name="connsiteY2" fmla="*/ 1057275 h 1517650"/>
              <a:gd name="connsiteX3" fmla="*/ 716093 w 2153147"/>
              <a:gd name="connsiteY3" fmla="*/ 1431925 h 1517650"/>
              <a:gd name="connsiteX4" fmla="*/ 0 w 2153147"/>
              <a:gd name="connsiteY4" fmla="*/ 1517650 h 1517650"/>
              <a:gd name="connsiteX0" fmla="*/ 0 w 2153147"/>
              <a:gd name="connsiteY0" fmla="*/ 1174750 h 1174750"/>
              <a:gd name="connsiteX1" fmla="*/ 627147 w 2153147"/>
              <a:gd name="connsiteY1" fmla="*/ 0 h 1174750"/>
              <a:gd name="connsiteX2" fmla="*/ 2153147 w 2153147"/>
              <a:gd name="connsiteY2" fmla="*/ 714375 h 1174750"/>
              <a:gd name="connsiteX3" fmla="*/ 716093 w 2153147"/>
              <a:gd name="connsiteY3" fmla="*/ 1089025 h 1174750"/>
              <a:gd name="connsiteX4" fmla="*/ 0 w 2153147"/>
              <a:gd name="connsiteY4" fmla="*/ 1174750 h 1174750"/>
              <a:gd name="connsiteX0" fmla="*/ 0 w 1967645"/>
              <a:gd name="connsiteY0" fmla="*/ 1174750 h 1174750"/>
              <a:gd name="connsiteX1" fmla="*/ 627147 w 1967645"/>
              <a:gd name="connsiteY1" fmla="*/ 0 h 1174750"/>
              <a:gd name="connsiteX2" fmla="*/ 1967645 w 1967645"/>
              <a:gd name="connsiteY2" fmla="*/ 682909 h 1174750"/>
              <a:gd name="connsiteX3" fmla="*/ 716093 w 1967645"/>
              <a:gd name="connsiteY3" fmla="*/ 1089025 h 1174750"/>
              <a:gd name="connsiteX4" fmla="*/ 0 w 1967645"/>
              <a:gd name="connsiteY4" fmla="*/ 1174750 h 1174750"/>
              <a:gd name="connsiteX0" fmla="*/ 0 w 1967645"/>
              <a:gd name="connsiteY0" fmla="*/ 1174750 h 1174750"/>
              <a:gd name="connsiteX1" fmla="*/ 627147 w 1967645"/>
              <a:gd name="connsiteY1" fmla="*/ 0 h 1174750"/>
              <a:gd name="connsiteX2" fmla="*/ 1967645 w 1967645"/>
              <a:gd name="connsiteY2" fmla="*/ 800384 h 1174750"/>
              <a:gd name="connsiteX3" fmla="*/ 716093 w 1967645"/>
              <a:gd name="connsiteY3" fmla="*/ 1089025 h 1174750"/>
              <a:gd name="connsiteX4" fmla="*/ 0 w 1967645"/>
              <a:gd name="connsiteY4" fmla="*/ 1174750 h 1174750"/>
              <a:gd name="connsiteX0" fmla="*/ 0 w 1967645"/>
              <a:gd name="connsiteY0" fmla="*/ 1174750 h 1174750"/>
              <a:gd name="connsiteX1" fmla="*/ 627147 w 1967645"/>
              <a:gd name="connsiteY1" fmla="*/ 0 h 1174750"/>
              <a:gd name="connsiteX2" fmla="*/ 1967645 w 1967645"/>
              <a:gd name="connsiteY2" fmla="*/ 800384 h 1174750"/>
              <a:gd name="connsiteX3" fmla="*/ 1961020 w 1967645"/>
              <a:gd name="connsiteY3" fmla="*/ 851694 h 1174750"/>
              <a:gd name="connsiteX4" fmla="*/ 716093 w 1967645"/>
              <a:gd name="connsiteY4" fmla="*/ 1089025 h 1174750"/>
              <a:gd name="connsiteX5" fmla="*/ 0 w 1967645"/>
              <a:gd name="connsiteY5" fmla="*/ 117475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645" h="1174750">
                <a:moveTo>
                  <a:pt x="0" y="1174750"/>
                </a:moveTo>
                <a:lnTo>
                  <a:pt x="627147" y="0"/>
                </a:lnTo>
                <a:lnTo>
                  <a:pt x="1967645" y="800384"/>
                </a:lnTo>
                <a:cubicBezTo>
                  <a:pt x="1956603" y="797908"/>
                  <a:pt x="1972062" y="854170"/>
                  <a:pt x="1961020" y="851694"/>
                </a:cubicBezTo>
                <a:lnTo>
                  <a:pt x="716093" y="1089025"/>
                </a:lnTo>
                <a:lnTo>
                  <a:pt x="0" y="117475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285875"/>
            <a:ext cx="1866900" cy="61912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4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5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5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219200"/>
            <a:ext cx="8658225" cy="4648200"/>
            <a:chOff x="304800" y="1219200"/>
            <a:chExt cx="8658225" cy="4648200"/>
          </a:xfrm>
        </p:grpSpPr>
        <p:pic>
          <p:nvPicPr>
            <p:cNvPr id="5" name="Picture 4" descr="Screen Shot 2012-08-17 at 8.44.38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9"/>
            <a:stretch/>
          </p:blipFill>
          <p:spPr>
            <a:xfrm>
              <a:off x="304800" y="1352550"/>
              <a:ext cx="8355283" cy="45148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4800" y="1219200"/>
              <a:ext cx="8355283" cy="464598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6"/>
            <p:cNvSpPr/>
            <p:nvPr/>
          </p:nvSpPr>
          <p:spPr>
            <a:xfrm>
              <a:off x="5867400" y="2590800"/>
              <a:ext cx="3095625" cy="1069975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1117600 h 1117600"/>
                <a:gd name="connsiteX1" fmla="*/ 633772 w 2153147"/>
                <a:gd name="connsiteY1" fmla="*/ 0 h 1117600"/>
                <a:gd name="connsiteX2" fmla="*/ 2153147 w 2153147"/>
                <a:gd name="connsiteY2" fmla="*/ 657225 h 1117600"/>
                <a:gd name="connsiteX3" fmla="*/ 716093 w 2153147"/>
                <a:gd name="connsiteY3" fmla="*/ 1031875 h 1117600"/>
                <a:gd name="connsiteX4" fmla="*/ 0 w 2153147"/>
                <a:gd name="connsiteY4" fmla="*/ 1117600 h 1117600"/>
                <a:gd name="connsiteX0" fmla="*/ 0 w 2153147"/>
                <a:gd name="connsiteY0" fmla="*/ 1069975 h 1069975"/>
                <a:gd name="connsiteX1" fmla="*/ 633772 w 2153147"/>
                <a:gd name="connsiteY1" fmla="*/ 0 h 1069975"/>
                <a:gd name="connsiteX2" fmla="*/ 2153147 w 2153147"/>
                <a:gd name="connsiteY2" fmla="*/ 609600 h 1069975"/>
                <a:gd name="connsiteX3" fmla="*/ 716093 w 2153147"/>
                <a:gd name="connsiteY3" fmla="*/ 984250 h 1069975"/>
                <a:gd name="connsiteX4" fmla="*/ 0 w 2153147"/>
                <a:gd name="connsiteY4" fmla="*/ 1069975 h 10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147" h="1069975">
                  <a:moveTo>
                    <a:pt x="0" y="1069975"/>
                  </a:moveTo>
                  <a:lnTo>
                    <a:pt x="633772" y="0"/>
                  </a:lnTo>
                  <a:lnTo>
                    <a:pt x="2153147" y="609600"/>
                  </a:lnTo>
                  <a:lnTo>
                    <a:pt x="716093" y="984250"/>
                  </a:lnTo>
                  <a:lnTo>
                    <a:pt x="0" y="106997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800" y="2593975"/>
              <a:ext cx="2133600" cy="660400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0479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819274"/>
            <a:ext cx="8763000" cy="343852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pic>
        <p:nvPicPr>
          <p:cNvPr id="2" name="Picture 1" descr="Screen Shot 2012-08-03 at 5.1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0200"/>
            <a:ext cx="8280400" cy="2616200"/>
          </a:xfrm>
          <a:prstGeom prst="rect">
            <a:avLst/>
          </a:prstGeom>
        </p:spPr>
      </p:pic>
      <p:pic>
        <p:nvPicPr>
          <p:cNvPr id="4" name="Picture 3" descr="Screen Shot 2012-08-03 at 5.18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0"/>
          <a:stretch/>
        </p:blipFill>
        <p:spPr>
          <a:xfrm>
            <a:off x="533400" y="1819274"/>
            <a:ext cx="8394700" cy="1076325"/>
          </a:xfrm>
          <a:prstGeom prst="rect">
            <a:avLst/>
          </a:prstGeom>
        </p:spPr>
      </p:pic>
      <p:sp>
        <p:nvSpPr>
          <p:cNvPr id="9" name="Parallelogram 8"/>
          <p:cNvSpPr/>
          <p:nvPr/>
        </p:nvSpPr>
        <p:spPr>
          <a:xfrm>
            <a:off x="2743200" y="1524000"/>
            <a:ext cx="2082800" cy="1676400"/>
          </a:xfrm>
          <a:custGeom>
            <a:avLst/>
            <a:gdLst>
              <a:gd name="connsiteX0" fmla="*/ 0 w 2082800"/>
              <a:gd name="connsiteY0" fmla="*/ 1447800 h 1447800"/>
              <a:gd name="connsiteX1" fmla="*/ 900329 w 2082800"/>
              <a:gd name="connsiteY1" fmla="*/ 0 h 1447800"/>
              <a:gd name="connsiteX2" fmla="*/ 2082800 w 2082800"/>
              <a:gd name="connsiteY2" fmla="*/ 0 h 1447800"/>
              <a:gd name="connsiteX3" fmla="*/ 1182471 w 2082800"/>
              <a:gd name="connsiteY3" fmla="*/ 1447800 h 1447800"/>
              <a:gd name="connsiteX4" fmla="*/ 0 w 2082800"/>
              <a:gd name="connsiteY4" fmla="*/ 1447800 h 1447800"/>
              <a:gd name="connsiteX0" fmla="*/ 0 w 2082800"/>
              <a:gd name="connsiteY0" fmla="*/ 1447800 h 1447800"/>
              <a:gd name="connsiteX1" fmla="*/ 900329 w 2082800"/>
              <a:gd name="connsiteY1" fmla="*/ 0 h 1447800"/>
              <a:gd name="connsiteX2" fmla="*/ 2082800 w 2082800"/>
              <a:gd name="connsiteY2" fmla="*/ 0 h 1447800"/>
              <a:gd name="connsiteX3" fmla="*/ 982446 w 2082800"/>
              <a:gd name="connsiteY3" fmla="*/ 1228725 h 1447800"/>
              <a:gd name="connsiteX4" fmla="*/ 0 w 2082800"/>
              <a:gd name="connsiteY4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800" h="1447800">
                <a:moveTo>
                  <a:pt x="0" y="1447800"/>
                </a:moveTo>
                <a:lnTo>
                  <a:pt x="900329" y="0"/>
                </a:lnTo>
                <a:lnTo>
                  <a:pt x="2082800" y="0"/>
                </a:lnTo>
                <a:lnTo>
                  <a:pt x="982446" y="1228725"/>
                </a:lnTo>
                <a:lnTo>
                  <a:pt x="0" y="144780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5257800"/>
            <a:ext cx="1447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7000" y="5257800"/>
            <a:ext cx="2451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1819274"/>
            <a:ext cx="3057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1819273"/>
            <a:ext cx="3441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2-08-03 at 5.19.2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8638" b="15977"/>
          <a:stretch/>
        </p:blipFill>
        <p:spPr>
          <a:xfrm>
            <a:off x="3667125" y="1524000"/>
            <a:ext cx="2124075" cy="14033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1833562" y="5486400"/>
            <a:ext cx="464343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6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5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5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1295400"/>
            <a:ext cx="8458200" cy="4343400"/>
            <a:chOff x="457200" y="1295400"/>
            <a:chExt cx="8458200" cy="4343400"/>
          </a:xfrm>
        </p:grpSpPr>
        <p:sp>
          <p:nvSpPr>
            <p:cNvPr id="6" name="Rectangle 5"/>
            <p:cNvSpPr/>
            <p:nvPr/>
          </p:nvSpPr>
          <p:spPr>
            <a:xfrm>
              <a:off x="457201" y="1295400"/>
              <a:ext cx="8001000" cy="33528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2-08-17 at 8.41.49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" r="2001"/>
            <a:stretch/>
          </p:blipFill>
          <p:spPr>
            <a:xfrm>
              <a:off x="533400" y="2678235"/>
              <a:ext cx="7791452" cy="2884365"/>
            </a:xfrm>
            <a:prstGeom prst="rect">
              <a:avLst/>
            </a:prstGeom>
          </p:spPr>
        </p:pic>
        <p:pic>
          <p:nvPicPr>
            <p:cNvPr id="2" name="Picture 1" descr="Screen Shot 2012-08-17 at 8.41.54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" r="6992"/>
            <a:stretch/>
          </p:blipFill>
          <p:spPr>
            <a:xfrm>
              <a:off x="523875" y="1371600"/>
              <a:ext cx="7800978" cy="10541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3400" y="4572000"/>
              <a:ext cx="11430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5181600"/>
              <a:ext cx="237172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7200" y="4648200"/>
              <a:ext cx="1219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48400" y="4648200"/>
              <a:ext cx="22098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rallelogram 6"/>
            <p:cNvSpPr/>
            <p:nvPr/>
          </p:nvSpPr>
          <p:spPr>
            <a:xfrm>
              <a:off x="6010274" y="1965325"/>
              <a:ext cx="2905126" cy="854075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879475 h 879475"/>
                <a:gd name="connsiteX1" fmla="*/ 527771 w 2153147"/>
                <a:gd name="connsiteY1" fmla="*/ 0 h 879475"/>
                <a:gd name="connsiteX2" fmla="*/ 2153147 w 2153147"/>
                <a:gd name="connsiteY2" fmla="*/ 419100 h 879475"/>
                <a:gd name="connsiteX3" fmla="*/ 716093 w 2153147"/>
                <a:gd name="connsiteY3" fmla="*/ 793750 h 879475"/>
                <a:gd name="connsiteX4" fmla="*/ 0 w 2153147"/>
                <a:gd name="connsiteY4" fmla="*/ 879475 h 879475"/>
                <a:gd name="connsiteX0" fmla="*/ 0 w 2020646"/>
                <a:gd name="connsiteY0" fmla="*/ 879475 h 879475"/>
                <a:gd name="connsiteX1" fmla="*/ 527771 w 2020646"/>
                <a:gd name="connsiteY1" fmla="*/ 0 h 879475"/>
                <a:gd name="connsiteX2" fmla="*/ 2020646 w 2020646"/>
                <a:gd name="connsiteY2" fmla="*/ 400050 h 879475"/>
                <a:gd name="connsiteX3" fmla="*/ 716093 w 2020646"/>
                <a:gd name="connsiteY3" fmla="*/ 793750 h 879475"/>
                <a:gd name="connsiteX4" fmla="*/ 0 w 2020646"/>
                <a:gd name="connsiteY4" fmla="*/ 8794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646" h="879475">
                  <a:moveTo>
                    <a:pt x="0" y="879475"/>
                  </a:moveTo>
                  <a:lnTo>
                    <a:pt x="527771" y="0"/>
                  </a:lnTo>
                  <a:lnTo>
                    <a:pt x="2020646" y="400050"/>
                  </a:lnTo>
                  <a:lnTo>
                    <a:pt x="716093" y="793750"/>
                  </a:lnTo>
                  <a:lnTo>
                    <a:pt x="0" y="87947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800" y="1981200"/>
              <a:ext cx="2133600" cy="355600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571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085850"/>
            <a:ext cx="6096000" cy="549275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2514600"/>
            <a:ext cx="5857875" cy="3956050"/>
            <a:chOff x="1143000" y="2571750"/>
            <a:chExt cx="5857875" cy="3956050"/>
          </a:xfrm>
        </p:grpSpPr>
        <p:pic>
          <p:nvPicPr>
            <p:cNvPr id="2" name="Picture 1" descr="travelocity G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" r="3302"/>
            <a:stretch/>
          </p:blipFill>
          <p:spPr>
            <a:xfrm>
              <a:off x="1143000" y="2667000"/>
              <a:ext cx="5857875" cy="3860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05000" y="2571750"/>
              <a:ext cx="1524000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Shot 2012-08-03 at 12.32.3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3024"/>
          <a:stretch/>
        </p:blipFill>
        <p:spPr>
          <a:xfrm>
            <a:off x="1155700" y="1162050"/>
            <a:ext cx="5092700" cy="1428750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6248400" y="2286000"/>
            <a:ext cx="1295400" cy="558800"/>
          </a:xfrm>
          <a:prstGeom prst="parallelogram">
            <a:avLst>
              <a:gd name="adj" fmla="val 66802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2-08-03 at 12.31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0"/>
            <a:ext cx="2159000" cy="5588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35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Arial"/>
                <a:cs typeface="Arial"/>
              </a:rPr>
              <a:t>Alerts, articles, blog posts…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Content Placeholder 5" descr="Screen shot 2012-09-25 at 5.51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76" r="-29076"/>
          <a:stretch>
            <a:fillRect/>
          </a:stretch>
        </p:blipFill>
        <p:spPr>
          <a:xfrm>
            <a:off x="792480" y="1265237"/>
            <a:ext cx="7924800" cy="4906963"/>
          </a:xfrm>
        </p:spPr>
      </p:pic>
    </p:spTree>
    <p:extLst>
      <p:ext uri="{BB962C8B-B14F-4D97-AF65-F5344CB8AC3E}">
        <p14:creationId xmlns:p14="http://schemas.microsoft.com/office/powerpoint/2010/main" val="406068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1525" y="1676400"/>
            <a:ext cx="5791200" cy="29718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 </a:t>
            </a:r>
          </a:p>
        </p:txBody>
      </p:sp>
      <p:pic>
        <p:nvPicPr>
          <p:cNvPr id="3" name="Picture 2" descr="Screen Shot 2012-08-03 at 10.08.2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5"/>
          <a:stretch/>
        </p:blipFill>
        <p:spPr>
          <a:xfrm>
            <a:off x="847725" y="3352800"/>
            <a:ext cx="5829300" cy="1155700"/>
          </a:xfrm>
          <a:prstGeom prst="rect">
            <a:avLst/>
          </a:prstGeom>
        </p:spPr>
      </p:pic>
      <p:pic>
        <p:nvPicPr>
          <p:cNvPr id="4" name="Picture 3" descr="Screen Shot 2012-08-03 at 10.09.27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6" b="-24966"/>
          <a:stretch/>
        </p:blipFill>
        <p:spPr>
          <a:xfrm>
            <a:off x="847725" y="1752600"/>
            <a:ext cx="5647267" cy="2133600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5572125" y="3448050"/>
            <a:ext cx="2082800" cy="838200"/>
          </a:xfrm>
          <a:prstGeom prst="parallelogram">
            <a:avLst>
              <a:gd name="adj" fmla="val 68765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2-08-03 at 12.30.0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6800" y="3448050"/>
            <a:ext cx="2235200" cy="8382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06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pic>
        <p:nvPicPr>
          <p:cNvPr id="2" name="Picture 1" descr="goog patent couns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b="17345"/>
          <a:stretch/>
        </p:blipFill>
        <p:spPr>
          <a:xfrm>
            <a:off x="1016000" y="2438400"/>
            <a:ext cx="6165850" cy="3676650"/>
          </a:xfrm>
          <a:prstGeom prst="rect">
            <a:avLst/>
          </a:prstGeom>
        </p:spPr>
      </p:pic>
      <p:pic>
        <p:nvPicPr>
          <p:cNvPr id="3" name="Picture 2" descr="Screen Shot 2012-08-03 at 12.3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219200"/>
            <a:ext cx="4267200" cy="1348701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6121400" y="3054350"/>
            <a:ext cx="1066800" cy="984250"/>
          </a:xfrm>
          <a:prstGeom prst="parallelogram">
            <a:avLst>
              <a:gd name="adj" fmla="val 41234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162050"/>
            <a:ext cx="6165850" cy="501015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8-03 at 12.3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048000"/>
            <a:ext cx="2260600" cy="1016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15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5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</a:t>
            </a:r>
            <a:r>
              <a:rPr lang="en-US" sz="25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Executives on Social Media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1524000"/>
            <a:ext cx="7883155" cy="3962400"/>
            <a:chOff x="838199" y="1295400"/>
            <a:chExt cx="7883155" cy="3962400"/>
          </a:xfrm>
        </p:grpSpPr>
        <p:pic>
          <p:nvPicPr>
            <p:cNvPr id="2" name="Picture 1" descr="Screen Shot 2012-08-16 at 1.49.1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524000"/>
              <a:ext cx="7137400" cy="1841500"/>
            </a:xfrm>
            <a:prstGeom prst="rect">
              <a:avLst/>
            </a:prstGeom>
          </p:spPr>
        </p:pic>
        <p:pic>
          <p:nvPicPr>
            <p:cNvPr id="5" name="Picture 4" descr="Screen Shot 2012-08-16 at 1.49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429000"/>
              <a:ext cx="7259145" cy="1644650"/>
            </a:xfrm>
            <a:prstGeom prst="rect">
              <a:avLst/>
            </a:prstGeom>
          </p:spPr>
        </p:pic>
        <p:sp>
          <p:nvSpPr>
            <p:cNvPr id="7" name="Parallelogram 10"/>
            <p:cNvSpPr/>
            <p:nvPr/>
          </p:nvSpPr>
          <p:spPr>
            <a:xfrm>
              <a:off x="5867400" y="2743200"/>
              <a:ext cx="2853954" cy="838200"/>
            </a:xfrm>
            <a:custGeom>
              <a:avLst/>
              <a:gdLst>
                <a:gd name="connsiteX0" fmla="*/ 0 w 2282454"/>
                <a:gd name="connsiteY0" fmla="*/ 771254 h 771254"/>
                <a:gd name="connsiteX1" fmla="*/ 659862 w 2282454"/>
                <a:gd name="connsiteY1" fmla="*/ 0 h 771254"/>
                <a:gd name="connsiteX2" fmla="*/ 2282454 w 2282454"/>
                <a:gd name="connsiteY2" fmla="*/ 0 h 771254"/>
                <a:gd name="connsiteX3" fmla="*/ 1622592 w 2282454"/>
                <a:gd name="connsiteY3" fmla="*/ 771254 h 771254"/>
                <a:gd name="connsiteX4" fmla="*/ 0 w 2282454"/>
                <a:gd name="connsiteY4" fmla="*/ 771254 h 771254"/>
                <a:gd name="connsiteX0" fmla="*/ 0 w 2282454"/>
                <a:gd name="connsiteY0" fmla="*/ 771254 h 771254"/>
                <a:gd name="connsiteX1" fmla="*/ 659862 w 2282454"/>
                <a:gd name="connsiteY1" fmla="*/ 0 h 771254"/>
                <a:gd name="connsiteX2" fmla="*/ 2282454 w 2282454"/>
                <a:gd name="connsiteY2" fmla="*/ 0 h 771254"/>
                <a:gd name="connsiteX3" fmla="*/ 1613067 w 2282454"/>
                <a:gd name="connsiteY3" fmla="*/ 609329 h 771254"/>
                <a:gd name="connsiteX4" fmla="*/ 0 w 2282454"/>
                <a:gd name="connsiteY4" fmla="*/ 771254 h 771254"/>
                <a:gd name="connsiteX0" fmla="*/ 0 w 2853954"/>
                <a:gd name="connsiteY0" fmla="*/ 771254 h 771254"/>
                <a:gd name="connsiteX1" fmla="*/ 659862 w 2853954"/>
                <a:gd name="connsiteY1" fmla="*/ 0 h 771254"/>
                <a:gd name="connsiteX2" fmla="*/ 2853954 w 2853954"/>
                <a:gd name="connsiteY2" fmla="*/ 411920 h 771254"/>
                <a:gd name="connsiteX3" fmla="*/ 1613067 w 2853954"/>
                <a:gd name="connsiteY3" fmla="*/ 609329 h 771254"/>
                <a:gd name="connsiteX4" fmla="*/ 0 w 2853954"/>
                <a:gd name="connsiteY4" fmla="*/ 771254 h 7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954" h="771254">
                  <a:moveTo>
                    <a:pt x="0" y="771254"/>
                  </a:moveTo>
                  <a:lnTo>
                    <a:pt x="659862" y="0"/>
                  </a:lnTo>
                  <a:lnTo>
                    <a:pt x="2853954" y="411920"/>
                  </a:lnTo>
                  <a:lnTo>
                    <a:pt x="1613067" y="609329"/>
                  </a:lnTo>
                  <a:lnTo>
                    <a:pt x="0" y="77125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199" y="1295400"/>
              <a:ext cx="7487745" cy="39624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743200"/>
              <a:ext cx="2133600" cy="444500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6514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Editors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&amp; Journalists</a:t>
            </a:r>
          </a:p>
        </p:txBody>
      </p:sp>
      <p:pic>
        <p:nvPicPr>
          <p:cNvPr id="2" name="Picture 1" descr="Screen Shot 2012-08-03 at 10.0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3200"/>
            <a:ext cx="5003800" cy="1879600"/>
          </a:xfrm>
          <a:prstGeom prst="rect">
            <a:avLst/>
          </a:prstGeom>
        </p:spPr>
      </p:pic>
      <p:pic>
        <p:nvPicPr>
          <p:cNvPr id="3" name="Picture 2" descr="Screen Shot 2012-08-03 at 10.05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0"/>
          <a:stretch/>
        </p:blipFill>
        <p:spPr>
          <a:xfrm>
            <a:off x="1181911" y="3495675"/>
            <a:ext cx="5676089" cy="1990725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>
            <a:off x="5774515" y="2895600"/>
            <a:ext cx="1388285" cy="1790700"/>
          </a:xfrm>
          <a:prstGeom prst="parallelogram">
            <a:avLst>
              <a:gd name="adj" fmla="val 41234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371600"/>
            <a:ext cx="6172200" cy="4343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8-03 at 12.37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895600"/>
            <a:ext cx="1854200" cy="17907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3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300" y="1447800"/>
            <a:ext cx="6337588" cy="38100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Editors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&amp; Journalists</a:t>
            </a:r>
          </a:p>
        </p:txBody>
      </p:sp>
      <p:pic>
        <p:nvPicPr>
          <p:cNvPr id="5" name="Picture 4" descr="Screen Shot 2012-08-03 at 5.3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600200"/>
            <a:ext cx="5553364" cy="1981200"/>
          </a:xfrm>
          <a:prstGeom prst="rect">
            <a:avLst/>
          </a:prstGeom>
        </p:spPr>
      </p:pic>
      <p:pic>
        <p:nvPicPr>
          <p:cNvPr id="6" name="Picture 5" descr="Screen Shot 2012-08-03 at 5.38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9"/>
          <a:stretch/>
        </p:blipFill>
        <p:spPr>
          <a:xfrm>
            <a:off x="850900" y="3606800"/>
            <a:ext cx="5791200" cy="1270000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6184900" y="3149600"/>
            <a:ext cx="1388285" cy="660400"/>
          </a:xfrm>
          <a:prstGeom prst="parallelogram">
            <a:avLst>
              <a:gd name="adj" fmla="val 96042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00" y="3149600"/>
            <a:ext cx="1968500" cy="6604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00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Corporate </a:t>
            </a:r>
            <a:r>
              <a:rPr lang="en-US" dirty="0" smtClean="0"/>
              <a:t>Editors </a:t>
            </a:r>
            <a:r>
              <a:rPr lang="en-US" dirty="0"/>
              <a:t>&amp; Journalists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8300" y="1581149"/>
            <a:ext cx="6438900" cy="3905251"/>
            <a:chOff x="1638300" y="1581149"/>
            <a:chExt cx="6438900" cy="3905251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/>
            <a:srcRect t="33160"/>
            <a:stretch/>
          </p:blipFill>
          <p:spPr bwMode="auto">
            <a:xfrm>
              <a:off x="1905000" y="4029075"/>
              <a:ext cx="4914900" cy="12287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36750" y="1752600"/>
              <a:ext cx="4083050" cy="20574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638300" y="1581149"/>
              <a:ext cx="5029200" cy="3905251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6"/>
            <p:cNvSpPr/>
            <p:nvPr/>
          </p:nvSpPr>
          <p:spPr>
            <a:xfrm>
              <a:off x="5010151" y="2819400"/>
              <a:ext cx="3067049" cy="1254125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1174750 h 1174750"/>
                <a:gd name="connsiteX1" fmla="*/ 627147 w 2153147"/>
                <a:gd name="connsiteY1" fmla="*/ 0 h 1174750"/>
                <a:gd name="connsiteX2" fmla="*/ 2153147 w 2153147"/>
                <a:gd name="connsiteY2" fmla="*/ 714375 h 1174750"/>
                <a:gd name="connsiteX3" fmla="*/ 716093 w 2153147"/>
                <a:gd name="connsiteY3" fmla="*/ 1089025 h 1174750"/>
                <a:gd name="connsiteX4" fmla="*/ 0 w 2153147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16093 w 2272398"/>
                <a:gd name="connsiteY3" fmla="*/ 1089025 h 1174750"/>
                <a:gd name="connsiteX4" fmla="*/ 0 w 2272398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29343 w 2272398"/>
                <a:gd name="connsiteY3" fmla="*/ 1136865 h 1174750"/>
                <a:gd name="connsiteX4" fmla="*/ 0 w 2272398"/>
                <a:gd name="connsiteY4" fmla="*/ 1174750 h 1174750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42593 w 2285648"/>
                <a:gd name="connsiteY3" fmla="*/ 1136865 h 1262458"/>
                <a:gd name="connsiteX4" fmla="*/ 0 w 2285648"/>
                <a:gd name="connsiteY4" fmla="*/ 1262458 h 1262458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62468 w 2285648"/>
                <a:gd name="connsiteY3" fmla="*/ 1232546 h 1262458"/>
                <a:gd name="connsiteX4" fmla="*/ 0 w 2285648"/>
                <a:gd name="connsiteY4" fmla="*/ 1262458 h 1262458"/>
                <a:gd name="connsiteX0" fmla="*/ 0 w 2133271"/>
                <a:gd name="connsiteY0" fmla="*/ 1262458 h 1262458"/>
                <a:gd name="connsiteX1" fmla="*/ 640397 w 2133271"/>
                <a:gd name="connsiteY1" fmla="*/ 0 h 1262458"/>
                <a:gd name="connsiteX2" fmla="*/ 2133271 w 2133271"/>
                <a:gd name="connsiteY2" fmla="*/ 843364 h 1262458"/>
                <a:gd name="connsiteX3" fmla="*/ 762468 w 2133271"/>
                <a:gd name="connsiteY3" fmla="*/ 1232546 h 1262458"/>
                <a:gd name="connsiteX4" fmla="*/ 0 w 2133271"/>
                <a:gd name="connsiteY4" fmla="*/ 1262458 h 126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271" h="1262458">
                  <a:moveTo>
                    <a:pt x="0" y="1262458"/>
                  </a:moveTo>
                  <a:lnTo>
                    <a:pt x="640397" y="0"/>
                  </a:lnTo>
                  <a:lnTo>
                    <a:pt x="2133271" y="843364"/>
                  </a:lnTo>
                  <a:lnTo>
                    <a:pt x="762468" y="1232546"/>
                  </a:lnTo>
                  <a:lnTo>
                    <a:pt x="0" y="126245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2841625"/>
              <a:ext cx="2133600" cy="774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1862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Industry </a:t>
            </a:r>
            <a:r>
              <a:rPr lang="en-US" dirty="0"/>
              <a:t>Associations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447800"/>
            <a:ext cx="5943600" cy="4114800"/>
            <a:chOff x="1905000" y="1295400"/>
            <a:chExt cx="5943600" cy="4114800"/>
          </a:xfrm>
        </p:grpSpPr>
        <p:pic>
          <p:nvPicPr>
            <p:cNvPr id="8" name="Picture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57"/>
            <a:stretch/>
          </p:blipFill>
          <p:spPr bwMode="auto">
            <a:xfrm>
              <a:off x="2209800" y="3820378"/>
              <a:ext cx="4876800" cy="136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image00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7"/>
            <a:stretch/>
          </p:blipFill>
          <p:spPr bwMode="auto">
            <a:xfrm>
              <a:off x="2209800" y="1447800"/>
              <a:ext cx="3819525" cy="226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905000" y="1295400"/>
              <a:ext cx="5334000" cy="41148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6"/>
            <p:cNvSpPr/>
            <p:nvPr/>
          </p:nvSpPr>
          <p:spPr>
            <a:xfrm>
              <a:off x="4781551" y="3124200"/>
              <a:ext cx="3067049" cy="1206500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1174750 h 1174750"/>
                <a:gd name="connsiteX1" fmla="*/ 627147 w 2153147"/>
                <a:gd name="connsiteY1" fmla="*/ 0 h 1174750"/>
                <a:gd name="connsiteX2" fmla="*/ 2153147 w 2153147"/>
                <a:gd name="connsiteY2" fmla="*/ 714375 h 1174750"/>
                <a:gd name="connsiteX3" fmla="*/ 716093 w 2153147"/>
                <a:gd name="connsiteY3" fmla="*/ 1089025 h 1174750"/>
                <a:gd name="connsiteX4" fmla="*/ 0 w 2153147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16093 w 2272398"/>
                <a:gd name="connsiteY3" fmla="*/ 1089025 h 1174750"/>
                <a:gd name="connsiteX4" fmla="*/ 0 w 2272398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29343 w 2272398"/>
                <a:gd name="connsiteY3" fmla="*/ 1136865 h 1174750"/>
                <a:gd name="connsiteX4" fmla="*/ 0 w 2272398"/>
                <a:gd name="connsiteY4" fmla="*/ 1174750 h 1174750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42593 w 2285648"/>
                <a:gd name="connsiteY3" fmla="*/ 1136865 h 1262458"/>
                <a:gd name="connsiteX4" fmla="*/ 0 w 2285648"/>
                <a:gd name="connsiteY4" fmla="*/ 1262458 h 1262458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62468 w 2285648"/>
                <a:gd name="connsiteY3" fmla="*/ 1232546 h 1262458"/>
                <a:gd name="connsiteX4" fmla="*/ 0 w 2285648"/>
                <a:gd name="connsiteY4" fmla="*/ 1262458 h 1262458"/>
                <a:gd name="connsiteX0" fmla="*/ 0 w 2133271"/>
                <a:gd name="connsiteY0" fmla="*/ 1262458 h 1262458"/>
                <a:gd name="connsiteX1" fmla="*/ 640397 w 2133271"/>
                <a:gd name="connsiteY1" fmla="*/ 0 h 1262458"/>
                <a:gd name="connsiteX2" fmla="*/ 2133271 w 2133271"/>
                <a:gd name="connsiteY2" fmla="*/ 843364 h 1262458"/>
                <a:gd name="connsiteX3" fmla="*/ 762468 w 2133271"/>
                <a:gd name="connsiteY3" fmla="*/ 1232546 h 1262458"/>
                <a:gd name="connsiteX4" fmla="*/ 0 w 2133271"/>
                <a:gd name="connsiteY4" fmla="*/ 1262458 h 1262458"/>
                <a:gd name="connsiteX0" fmla="*/ 0 w 2133271"/>
                <a:gd name="connsiteY0" fmla="*/ 1243281 h 1243281"/>
                <a:gd name="connsiteX1" fmla="*/ 640397 w 2133271"/>
                <a:gd name="connsiteY1" fmla="*/ 0 h 1243281"/>
                <a:gd name="connsiteX2" fmla="*/ 2133271 w 2133271"/>
                <a:gd name="connsiteY2" fmla="*/ 824187 h 1243281"/>
                <a:gd name="connsiteX3" fmla="*/ 762468 w 2133271"/>
                <a:gd name="connsiteY3" fmla="*/ 1213369 h 1243281"/>
                <a:gd name="connsiteX4" fmla="*/ 0 w 2133271"/>
                <a:gd name="connsiteY4" fmla="*/ 1243281 h 1243281"/>
                <a:gd name="connsiteX0" fmla="*/ 0 w 2133271"/>
                <a:gd name="connsiteY0" fmla="*/ 1214516 h 1214516"/>
                <a:gd name="connsiteX1" fmla="*/ 640397 w 2133271"/>
                <a:gd name="connsiteY1" fmla="*/ 0 h 1214516"/>
                <a:gd name="connsiteX2" fmla="*/ 2133271 w 2133271"/>
                <a:gd name="connsiteY2" fmla="*/ 795422 h 1214516"/>
                <a:gd name="connsiteX3" fmla="*/ 762468 w 2133271"/>
                <a:gd name="connsiteY3" fmla="*/ 1184604 h 1214516"/>
                <a:gd name="connsiteX4" fmla="*/ 0 w 2133271"/>
                <a:gd name="connsiteY4" fmla="*/ 1214516 h 12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271" h="1214516">
                  <a:moveTo>
                    <a:pt x="0" y="1214516"/>
                  </a:moveTo>
                  <a:lnTo>
                    <a:pt x="640397" y="0"/>
                  </a:lnTo>
                  <a:lnTo>
                    <a:pt x="2133271" y="795422"/>
                  </a:lnTo>
                  <a:lnTo>
                    <a:pt x="762468" y="1184604"/>
                  </a:lnTo>
                  <a:lnTo>
                    <a:pt x="0" y="12145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3136899"/>
              <a:ext cx="2133600" cy="736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2993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5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Attorneys </a:t>
            </a:r>
            <a:r>
              <a:rPr lang="en-US" sz="25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at Other Firms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1022" y="1189007"/>
            <a:ext cx="7978178" cy="4525993"/>
            <a:chOff x="861022" y="1189007"/>
            <a:chExt cx="7978178" cy="4525993"/>
          </a:xfrm>
        </p:grpSpPr>
        <p:grpSp>
          <p:nvGrpSpPr>
            <p:cNvPr id="13" name="Group 12"/>
            <p:cNvGrpSpPr/>
            <p:nvPr/>
          </p:nvGrpSpPr>
          <p:grpSpPr>
            <a:xfrm>
              <a:off x="861022" y="1189007"/>
              <a:ext cx="7543803" cy="4525993"/>
              <a:chOff x="861022" y="1066800"/>
              <a:chExt cx="7543803" cy="452599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61022" y="1066800"/>
                <a:ext cx="7543803" cy="313139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 descr="Screen Shot 2012-08-17 at 9.03.40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88" b="83762"/>
              <a:stretch/>
            </p:blipFill>
            <p:spPr>
              <a:xfrm>
                <a:off x="956271" y="1174750"/>
                <a:ext cx="7253199" cy="824362"/>
              </a:xfrm>
              <a:prstGeom prst="rect">
                <a:avLst/>
              </a:prstGeom>
            </p:spPr>
          </p:pic>
          <p:pic>
            <p:nvPicPr>
              <p:cNvPr id="5" name="Picture 4" descr="Screen Shot 2012-08-17 at 9.03.40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645" r="4255"/>
              <a:stretch/>
            </p:blipFill>
            <p:spPr>
              <a:xfrm>
                <a:off x="956272" y="2209800"/>
                <a:ext cx="7348090" cy="3297447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956271" y="3505201"/>
                <a:ext cx="1138687" cy="208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66472" y="2971800"/>
                <a:ext cx="1939328" cy="2514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914400" y="4198190"/>
                <a:ext cx="1180558" cy="23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400799" y="4198190"/>
                <a:ext cx="2004026" cy="23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 6"/>
            <p:cNvSpPr/>
            <p:nvPr/>
          </p:nvSpPr>
          <p:spPr>
            <a:xfrm>
              <a:off x="6067426" y="1447800"/>
              <a:ext cx="2771774" cy="1069975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1117600 h 1117600"/>
                <a:gd name="connsiteX1" fmla="*/ 633772 w 2153147"/>
                <a:gd name="connsiteY1" fmla="*/ 0 h 1117600"/>
                <a:gd name="connsiteX2" fmla="*/ 2153147 w 2153147"/>
                <a:gd name="connsiteY2" fmla="*/ 657225 h 1117600"/>
                <a:gd name="connsiteX3" fmla="*/ 716093 w 2153147"/>
                <a:gd name="connsiteY3" fmla="*/ 1031875 h 1117600"/>
                <a:gd name="connsiteX4" fmla="*/ 0 w 2153147"/>
                <a:gd name="connsiteY4" fmla="*/ 1117600 h 1117600"/>
                <a:gd name="connsiteX0" fmla="*/ 0 w 2153147"/>
                <a:gd name="connsiteY0" fmla="*/ 1069975 h 1069975"/>
                <a:gd name="connsiteX1" fmla="*/ 633772 w 2153147"/>
                <a:gd name="connsiteY1" fmla="*/ 0 h 1069975"/>
                <a:gd name="connsiteX2" fmla="*/ 2153147 w 2153147"/>
                <a:gd name="connsiteY2" fmla="*/ 609600 h 1069975"/>
                <a:gd name="connsiteX3" fmla="*/ 716093 w 2153147"/>
                <a:gd name="connsiteY3" fmla="*/ 984250 h 1069975"/>
                <a:gd name="connsiteX4" fmla="*/ 0 w 2153147"/>
                <a:gd name="connsiteY4" fmla="*/ 1069975 h 1069975"/>
                <a:gd name="connsiteX0" fmla="*/ 0 w 1901394"/>
                <a:gd name="connsiteY0" fmla="*/ 1069975 h 1069975"/>
                <a:gd name="connsiteX1" fmla="*/ 633772 w 1901394"/>
                <a:gd name="connsiteY1" fmla="*/ 0 h 1069975"/>
                <a:gd name="connsiteX2" fmla="*/ 1901394 w 1901394"/>
                <a:gd name="connsiteY2" fmla="*/ 819150 h 1069975"/>
                <a:gd name="connsiteX3" fmla="*/ 716093 w 1901394"/>
                <a:gd name="connsiteY3" fmla="*/ 984250 h 1069975"/>
                <a:gd name="connsiteX4" fmla="*/ 0 w 1901394"/>
                <a:gd name="connsiteY4" fmla="*/ 1069975 h 1069975"/>
                <a:gd name="connsiteX0" fmla="*/ 0 w 1927894"/>
                <a:gd name="connsiteY0" fmla="*/ 1069975 h 1069975"/>
                <a:gd name="connsiteX1" fmla="*/ 633772 w 1927894"/>
                <a:gd name="connsiteY1" fmla="*/ 0 h 1069975"/>
                <a:gd name="connsiteX2" fmla="*/ 1927894 w 1927894"/>
                <a:gd name="connsiteY2" fmla="*/ 857250 h 1069975"/>
                <a:gd name="connsiteX3" fmla="*/ 716093 w 1927894"/>
                <a:gd name="connsiteY3" fmla="*/ 984250 h 1069975"/>
                <a:gd name="connsiteX4" fmla="*/ 0 w 1927894"/>
                <a:gd name="connsiteY4" fmla="*/ 1069975 h 1069975"/>
                <a:gd name="connsiteX0" fmla="*/ 0 w 1927894"/>
                <a:gd name="connsiteY0" fmla="*/ 1069975 h 1069975"/>
                <a:gd name="connsiteX1" fmla="*/ 633772 w 1927894"/>
                <a:gd name="connsiteY1" fmla="*/ 0 h 1069975"/>
                <a:gd name="connsiteX2" fmla="*/ 1927894 w 1927894"/>
                <a:gd name="connsiteY2" fmla="*/ 857250 h 1069975"/>
                <a:gd name="connsiteX3" fmla="*/ 709468 w 1927894"/>
                <a:gd name="connsiteY3" fmla="*/ 1050925 h 1069975"/>
                <a:gd name="connsiteX4" fmla="*/ 0 w 1927894"/>
                <a:gd name="connsiteY4" fmla="*/ 1069975 h 10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894" h="1069975">
                  <a:moveTo>
                    <a:pt x="0" y="1069975"/>
                  </a:moveTo>
                  <a:lnTo>
                    <a:pt x="633772" y="0"/>
                  </a:lnTo>
                  <a:lnTo>
                    <a:pt x="1927894" y="857250"/>
                  </a:lnTo>
                  <a:lnTo>
                    <a:pt x="709468" y="1050925"/>
                  </a:lnTo>
                  <a:lnTo>
                    <a:pt x="0" y="106997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826" y="1447800"/>
              <a:ext cx="1838325" cy="847725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70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Community Sharing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262206"/>
            <a:ext cx="8691562" cy="4452794"/>
            <a:chOff x="300038" y="1219200"/>
            <a:chExt cx="8691562" cy="4452794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8" y="1219200"/>
              <a:ext cx="8691562" cy="44527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Parallelogram 6"/>
            <p:cNvSpPr/>
            <p:nvPr/>
          </p:nvSpPr>
          <p:spPr>
            <a:xfrm>
              <a:off x="2286000" y="2910996"/>
              <a:ext cx="2543175" cy="975204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1174750 h 1174750"/>
                <a:gd name="connsiteX1" fmla="*/ 627147 w 2153147"/>
                <a:gd name="connsiteY1" fmla="*/ 0 h 1174750"/>
                <a:gd name="connsiteX2" fmla="*/ 2153147 w 2153147"/>
                <a:gd name="connsiteY2" fmla="*/ 714375 h 1174750"/>
                <a:gd name="connsiteX3" fmla="*/ 716093 w 2153147"/>
                <a:gd name="connsiteY3" fmla="*/ 1089025 h 1174750"/>
                <a:gd name="connsiteX4" fmla="*/ 0 w 2153147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16093 w 2272398"/>
                <a:gd name="connsiteY3" fmla="*/ 1089025 h 1174750"/>
                <a:gd name="connsiteX4" fmla="*/ 0 w 2272398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29343 w 2272398"/>
                <a:gd name="connsiteY3" fmla="*/ 1136865 h 1174750"/>
                <a:gd name="connsiteX4" fmla="*/ 0 w 2272398"/>
                <a:gd name="connsiteY4" fmla="*/ 1174750 h 1174750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42593 w 2285648"/>
                <a:gd name="connsiteY3" fmla="*/ 1136865 h 1262458"/>
                <a:gd name="connsiteX4" fmla="*/ 0 w 2285648"/>
                <a:gd name="connsiteY4" fmla="*/ 1262458 h 1262458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62468 w 2285648"/>
                <a:gd name="connsiteY3" fmla="*/ 1232546 h 1262458"/>
                <a:gd name="connsiteX4" fmla="*/ 0 w 2285648"/>
                <a:gd name="connsiteY4" fmla="*/ 1262458 h 1262458"/>
                <a:gd name="connsiteX0" fmla="*/ 0 w 2133271"/>
                <a:gd name="connsiteY0" fmla="*/ 1262458 h 1262458"/>
                <a:gd name="connsiteX1" fmla="*/ 640397 w 2133271"/>
                <a:gd name="connsiteY1" fmla="*/ 0 h 1262458"/>
                <a:gd name="connsiteX2" fmla="*/ 2133271 w 2133271"/>
                <a:gd name="connsiteY2" fmla="*/ 843364 h 1262458"/>
                <a:gd name="connsiteX3" fmla="*/ 762468 w 2133271"/>
                <a:gd name="connsiteY3" fmla="*/ 1232546 h 1262458"/>
                <a:gd name="connsiteX4" fmla="*/ 0 w 2133271"/>
                <a:gd name="connsiteY4" fmla="*/ 1262458 h 1262458"/>
                <a:gd name="connsiteX0" fmla="*/ 0 w 1908019"/>
                <a:gd name="connsiteY0" fmla="*/ 437865 h 1232546"/>
                <a:gd name="connsiteX1" fmla="*/ 415145 w 1908019"/>
                <a:gd name="connsiteY1" fmla="*/ 0 h 1232546"/>
                <a:gd name="connsiteX2" fmla="*/ 1908019 w 1908019"/>
                <a:gd name="connsiteY2" fmla="*/ 843364 h 1232546"/>
                <a:gd name="connsiteX3" fmla="*/ 537216 w 1908019"/>
                <a:gd name="connsiteY3" fmla="*/ 1232546 h 1232546"/>
                <a:gd name="connsiteX4" fmla="*/ 0 w 1908019"/>
                <a:gd name="connsiteY4" fmla="*/ 437865 h 1232546"/>
                <a:gd name="connsiteX0" fmla="*/ 0 w 1530390"/>
                <a:gd name="connsiteY0" fmla="*/ 437865 h 1232546"/>
                <a:gd name="connsiteX1" fmla="*/ 415145 w 1530390"/>
                <a:gd name="connsiteY1" fmla="*/ 0 h 1232546"/>
                <a:gd name="connsiteX2" fmla="*/ 1530390 w 1530390"/>
                <a:gd name="connsiteY2" fmla="*/ 440656 h 1232546"/>
                <a:gd name="connsiteX3" fmla="*/ 537216 w 1530390"/>
                <a:gd name="connsiteY3" fmla="*/ 1232546 h 1232546"/>
                <a:gd name="connsiteX4" fmla="*/ 0 w 1530390"/>
                <a:gd name="connsiteY4" fmla="*/ 437865 h 1232546"/>
                <a:gd name="connsiteX0" fmla="*/ 0 w 1517140"/>
                <a:gd name="connsiteY0" fmla="*/ 340427 h 1232546"/>
                <a:gd name="connsiteX1" fmla="*/ 401895 w 1517140"/>
                <a:gd name="connsiteY1" fmla="*/ 0 h 1232546"/>
                <a:gd name="connsiteX2" fmla="*/ 1517140 w 1517140"/>
                <a:gd name="connsiteY2" fmla="*/ 440656 h 1232546"/>
                <a:gd name="connsiteX3" fmla="*/ 523966 w 1517140"/>
                <a:gd name="connsiteY3" fmla="*/ 1232546 h 1232546"/>
                <a:gd name="connsiteX4" fmla="*/ 0 w 1517140"/>
                <a:gd name="connsiteY4" fmla="*/ 340427 h 1232546"/>
                <a:gd name="connsiteX0" fmla="*/ 0 w 1510515"/>
                <a:gd name="connsiteY0" fmla="*/ 340427 h 1232546"/>
                <a:gd name="connsiteX1" fmla="*/ 401895 w 1510515"/>
                <a:gd name="connsiteY1" fmla="*/ 0 h 1232546"/>
                <a:gd name="connsiteX2" fmla="*/ 1510515 w 1510515"/>
                <a:gd name="connsiteY2" fmla="*/ 315378 h 1232546"/>
                <a:gd name="connsiteX3" fmla="*/ 523966 w 1510515"/>
                <a:gd name="connsiteY3" fmla="*/ 1232546 h 1232546"/>
                <a:gd name="connsiteX4" fmla="*/ 0 w 1510515"/>
                <a:gd name="connsiteY4" fmla="*/ 340427 h 1232546"/>
                <a:gd name="connsiteX0" fmla="*/ 0 w 1676142"/>
                <a:gd name="connsiteY0" fmla="*/ 799776 h 1232546"/>
                <a:gd name="connsiteX1" fmla="*/ 567522 w 1676142"/>
                <a:gd name="connsiteY1" fmla="*/ 0 h 1232546"/>
                <a:gd name="connsiteX2" fmla="*/ 1676142 w 1676142"/>
                <a:gd name="connsiteY2" fmla="*/ 315378 h 1232546"/>
                <a:gd name="connsiteX3" fmla="*/ 689593 w 1676142"/>
                <a:gd name="connsiteY3" fmla="*/ 1232546 h 1232546"/>
                <a:gd name="connsiteX4" fmla="*/ 0 w 1676142"/>
                <a:gd name="connsiteY4" fmla="*/ 799776 h 1232546"/>
                <a:gd name="connsiteX0" fmla="*/ 0 w 1397889"/>
                <a:gd name="connsiteY0" fmla="*/ 799776 h 1303676"/>
                <a:gd name="connsiteX1" fmla="*/ 567522 w 1397889"/>
                <a:gd name="connsiteY1" fmla="*/ 0 h 1303676"/>
                <a:gd name="connsiteX2" fmla="*/ 1397889 w 1397889"/>
                <a:gd name="connsiteY2" fmla="*/ 1303676 h 1303676"/>
                <a:gd name="connsiteX3" fmla="*/ 689593 w 1397889"/>
                <a:gd name="connsiteY3" fmla="*/ 1232546 h 1303676"/>
                <a:gd name="connsiteX4" fmla="*/ 0 w 1397889"/>
                <a:gd name="connsiteY4" fmla="*/ 799776 h 1303676"/>
                <a:gd name="connsiteX0" fmla="*/ 0 w 1510515"/>
                <a:gd name="connsiteY0" fmla="*/ 799776 h 1232546"/>
                <a:gd name="connsiteX1" fmla="*/ 567522 w 1510515"/>
                <a:gd name="connsiteY1" fmla="*/ 0 h 1232546"/>
                <a:gd name="connsiteX2" fmla="*/ 1510515 w 1510515"/>
                <a:gd name="connsiteY2" fmla="*/ 830407 h 1232546"/>
                <a:gd name="connsiteX3" fmla="*/ 689593 w 1510515"/>
                <a:gd name="connsiteY3" fmla="*/ 1232546 h 1232546"/>
                <a:gd name="connsiteX4" fmla="*/ 0 w 1510515"/>
                <a:gd name="connsiteY4" fmla="*/ 799776 h 1232546"/>
                <a:gd name="connsiteX0" fmla="*/ 0 w 2100146"/>
                <a:gd name="connsiteY0" fmla="*/ 799776 h 1232546"/>
                <a:gd name="connsiteX1" fmla="*/ 567522 w 2100146"/>
                <a:gd name="connsiteY1" fmla="*/ 0 h 1232546"/>
                <a:gd name="connsiteX2" fmla="*/ 2100146 w 2100146"/>
                <a:gd name="connsiteY2" fmla="*/ 551821 h 1232546"/>
                <a:gd name="connsiteX3" fmla="*/ 689593 w 2100146"/>
                <a:gd name="connsiteY3" fmla="*/ 1232546 h 1232546"/>
                <a:gd name="connsiteX4" fmla="*/ 0 w 2100146"/>
                <a:gd name="connsiteY4" fmla="*/ 799776 h 1232546"/>
                <a:gd name="connsiteX0" fmla="*/ 0 w 2100146"/>
                <a:gd name="connsiteY0" fmla="*/ 799776 h 1003708"/>
                <a:gd name="connsiteX1" fmla="*/ 567522 w 2100146"/>
                <a:gd name="connsiteY1" fmla="*/ 0 h 1003708"/>
                <a:gd name="connsiteX2" fmla="*/ 2100146 w 2100146"/>
                <a:gd name="connsiteY2" fmla="*/ 551821 h 1003708"/>
                <a:gd name="connsiteX3" fmla="*/ 1106972 w 2100146"/>
                <a:gd name="connsiteY3" fmla="*/ 1003708 h 1003708"/>
                <a:gd name="connsiteX4" fmla="*/ 0 w 2100146"/>
                <a:gd name="connsiteY4" fmla="*/ 799776 h 1003708"/>
                <a:gd name="connsiteX0" fmla="*/ 0 w 1768893"/>
                <a:gd name="connsiteY0" fmla="*/ 1018665 h 1018665"/>
                <a:gd name="connsiteX1" fmla="*/ 236269 w 1768893"/>
                <a:gd name="connsiteY1" fmla="*/ 0 h 1018665"/>
                <a:gd name="connsiteX2" fmla="*/ 1768893 w 1768893"/>
                <a:gd name="connsiteY2" fmla="*/ 551821 h 1018665"/>
                <a:gd name="connsiteX3" fmla="*/ 775719 w 1768893"/>
                <a:gd name="connsiteY3" fmla="*/ 1003708 h 1018665"/>
                <a:gd name="connsiteX4" fmla="*/ 0 w 1768893"/>
                <a:gd name="connsiteY4" fmla="*/ 1018665 h 1018665"/>
                <a:gd name="connsiteX0" fmla="*/ 0 w 1768893"/>
                <a:gd name="connsiteY0" fmla="*/ 1018665 h 1018665"/>
                <a:gd name="connsiteX1" fmla="*/ 236269 w 1768893"/>
                <a:gd name="connsiteY1" fmla="*/ 0 h 1018665"/>
                <a:gd name="connsiteX2" fmla="*/ 1768893 w 1768893"/>
                <a:gd name="connsiteY2" fmla="*/ 551821 h 1018665"/>
                <a:gd name="connsiteX3" fmla="*/ 808845 w 1768893"/>
                <a:gd name="connsiteY3" fmla="*/ 824617 h 1018665"/>
                <a:gd name="connsiteX4" fmla="*/ 0 w 1768893"/>
                <a:gd name="connsiteY4" fmla="*/ 1018665 h 1018665"/>
                <a:gd name="connsiteX0" fmla="*/ 0 w 1768893"/>
                <a:gd name="connsiteY0" fmla="*/ 1018665 h 1018665"/>
                <a:gd name="connsiteX1" fmla="*/ 236269 w 1768893"/>
                <a:gd name="connsiteY1" fmla="*/ 0 h 1018665"/>
                <a:gd name="connsiteX2" fmla="*/ 1768893 w 1768893"/>
                <a:gd name="connsiteY2" fmla="*/ 551821 h 1018665"/>
                <a:gd name="connsiteX3" fmla="*/ 828720 w 1768893"/>
                <a:gd name="connsiteY3" fmla="*/ 784819 h 1018665"/>
                <a:gd name="connsiteX4" fmla="*/ 0 w 1768893"/>
                <a:gd name="connsiteY4" fmla="*/ 1018665 h 1018665"/>
                <a:gd name="connsiteX0" fmla="*/ 0 w 1768893"/>
                <a:gd name="connsiteY0" fmla="*/ 1018665 h 1018665"/>
                <a:gd name="connsiteX1" fmla="*/ 236269 w 1768893"/>
                <a:gd name="connsiteY1" fmla="*/ 0 h 1018665"/>
                <a:gd name="connsiteX2" fmla="*/ 1768893 w 1768893"/>
                <a:gd name="connsiteY2" fmla="*/ 521973 h 1018665"/>
                <a:gd name="connsiteX3" fmla="*/ 828720 w 1768893"/>
                <a:gd name="connsiteY3" fmla="*/ 784819 h 1018665"/>
                <a:gd name="connsiteX4" fmla="*/ 0 w 1768893"/>
                <a:gd name="connsiteY4" fmla="*/ 1018665 h 101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893" h="1018665">
                  <a:moveTo>
                    <a:pt x="0" y="1018665"/>
                  </a:moveTo>
                  <a:lnTo>
                    <a:pt x="236269" y="0"/>
                  </a:lnTo>
                  <a:lnTo>
                    <a:pt x="1768893" y="521973"/>
                  </a:lnTo>
                  <a:lnTo>
                    <a:pt x="828720" y="784819"/>
                  </a:lnTo>
                  <a:lnTo>
                    <a:pt x="0" y="1018665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2939571"/>
              <a:ext cx="2133600" cy="444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1826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Media Pickup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2" name="Picture 1" descr="Screen Shot 2012-08-01 at 4.32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9"/>
          <a:stretch/>
        </p:blipFill>
        <p:spPr>
          <a:xfrm>
            <a:off x="790575" y="1250852"/>
            <a:ext cx="5991225" cy="1416148"/>
          </a:xfrm>
          <a:prstGeom prst="rect">
            <a:avLst/>
          </a:prstGeom>
        </p:spPr>
      </p:pic>
      <p:pic>
        <p:nvPicPr>
          <p:cNvPr id="3" name="Picture 2" descr="Screen Shot 2012-08-01 at 4.34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549900" cy="3797300"/>
          </a:xfrm>
          <a:prstGeom prst="rect">
            <a:avLst/>
          </a:prstGeom>
        </p:spPr>
      </p:pic>
      <p:sp>
        <p:nvSpPr>
          <p:cNvPr id="6" name="Parallelogram 10"/>
          <p:cNvSpPr/>
          <p:nvPr/>
        </p:nvSpPr>
        <p:spPr>
          <a:xfrm>
            <a:off x="5562600" y="3543300"/>
            <a:ext cx="2282454" cy="838200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771254">
                <a:moveTo>
                  <a:pt x="0" y="771254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77125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143000"/>
            <a:ext cx="6248400" cy="5410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8-03 at 12.5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27" y="3505200"/>
            <a:ext cx="2298700" cy="7366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47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25 at 6.14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7" r="-223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Arial"/>
                <a:cs typeface="Arial"/>
              </a:rPr>
              <a:t>…and (really interesting) video.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9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Media Pickup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4" name="Picture 3" descr="Screen Shot 2012-08-03 at 12.41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/>
          <a:stretch/>
        </p:blipFill>
        <p:spPr>
          <a:xfrm>
            <a:off x="812800" y="1600200"/>
            <a:ext cx="5286375" cy="1095807"/>
          </a:xfrm>
          <a:prstGeom prst="rect">
            <a:avLst/>
          </a:prstGeom>
        </p:spPr>
      </p:pic>
      <p:pic>
        <p:nvPicPr>
          <p:cNvPr id="7" name="Picture 6" descr="Screen Shot 2012-08-03 at 12.41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r="40521"/>
          <a:stretch/>
        </p:blipFill>
        <p:spPr>
          <a:xfrm>
            <a:off x="800100" y="2133137"/>
            <a:ext cx="5299075" cy="1676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1447800"/>
            <a:ext cx="5760620" cy="4800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12FA30C-7F3F-4164-B701-160F4187D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0" y="4481512"/>
            <a:ext cx="560822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700" y="3175000"/>
            <a:ext cx="488315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23900" y="3429000"/>
            <a:ext cx="5295900" cy="698500"/>
            <a:chOff x="723900" y="3886200"/>
            <a:chExt cx="5295900" cy="698500"/>
          </a:xfrm>
        </p:grpSpPr>
        <p:pic>
          <p:nvPicPr>
            <p:cNvPr id="8" name="Picture 7" descr="Screen Shot 2012-08-03 at 12.42.02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" r="24424"/>
            <a:stretch/>
          </p:blipFill>
          <p:spPr>
            <a:xfrm>
              <a:off x="723900" y="3886200"/>
              <a:ext cx="5295900" cy="698500"/>
            </a:xfrm>
            <a:prstGeom prst="rect">
              <a:avLst/>
            </a:prstGeom>
          </p:spPr>
        </p:pic>
        <p:pic>
          <p:nvPicPr>
            <p:cNvPr id="14" name="Picture 13" descr="Screen Shot 2012-08-03 at 12.42.02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5" b="50000"/>
            <a:stretch/>
          </p:blipFill>
          <p:spPr>
            <a:xfrm>
              <a:off x="762000" y="4140200"/>
              <a:ext cx="1752600" cy="349250"/>
            </a:xfrm>
            <a:prstGeom prst="rect">
              <a:avLst/>
            </a:prstGeom>
          </p:spPr>
        </p:pic>
        <p:pic>
          <p:nvPicPr>
            <p:cNvPr id="15" name="Picture 14" descr="Screen Shot 2012-08-03 at 12.42.02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" t="50000" r="70968" b="10909"/>
            <a:stretch/>
          </p:blipFill>
          <p:spPr>
            <a:xfrm>
              <a:off x="2314575" y="4216400"/>
              <a:ext cx="1892671" cy="273050"/>
            </a:xfrm>
            <a:prstGeom prst="rect">
              <a:avLst/>
            </a:prstGeom>
          </p:spPr>
        </p:pic>
      </p:grpSp>
      <p:sp>
        <p:nvSpPr>
          <p:cNvPr id="13" name="Parallelogram 10"/>
          <p:cNvSpPr/>
          <p:nvPr/>
        </p:nvSpPr>
        <p:spPr>
          <a:xfrm>
            <a:off x="4927600" y="2667000"/>
            <a:ext cx="2282454" cy="838200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771254">
                <a:moveTo>
                  <a:pt x="0" y="771254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77125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2-08-03 at 12.44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628900"/>
            <a:ext cx="2387600" cy="7239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Parallelogram 10"/>
          <p:cNvSpPr/>
          <p:nvPr/>
        </p:nvSpPr>
        <p:spPr>
          <a:xfrm>
            <a:off x="4953000" y="3733800"/>
            <a:ext cx="2282454" cy="838200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771254">
                <a:moveTo>
                  <a:pt x="0" y="771254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77125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2-08-03 at 12.44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54" y="3733800"/>
            <a:ext cx="2298700" cy="6604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62000" y="5324475"/>
            <a:ext cx="5410200" cy="619125"/>
            <a:chOff x="762000" y="5257800"/>
            <a:chExt cx="5410200" cy="619125"/>
          </a:xfrm>
        </p:grpSpPr>
        <p:pic>
          <p:nvPicPr>
            <p:cNvPr id="2051" name="Picture 3" descr="00EF19C8-C2DA-44F0-916C-9A0265E4AE6A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" t="1389" r="16378" b="54167"/>
            <a:stretch/>
          </p:blipFill>
          <p:spPr bwMode="auto">
            <a:xfrm>
              <a:off x="762000" y="5257800"/>
              <a:ext cx="541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00EF19C8-C2DA-44F0-916C-9A0265E4AE6A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78" t="16667" r="924" b="44444"/>
            <a:stretch/>
          </p:blipFill>
          <p:spPr bwMode="auto">
            <a:xfrm>
              <a:off x="790575" y="5600700"/>
              <a:ext cx="10287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00EF19C8-C2DA-44F0-916C-9A0265E4AE6A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" t="47223" r="66253" b="8333"/>
            <a:stretch/>
          </p:blipFill>
          <p:spPr bwMode="auto">
            <a:xfrm>
              <a:off x="1752600" y="5572125"/>
              <a:ext cx="213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Parallelogram 10"/>
          <p:cNvSpPr/>
          <p:nvPr/>
        </p:nvSpPr>
        <p:spPr>
          <a:xfrm>
            <a:off x="4956546" y="4724399"/>
            <a:ext cx="2282454" cy="752475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  <a:gd name="connsiteX0" fmla="*/ 0 w 2282454"/>
              <a:gd name="connsiteY0" fmla="*/ 692376 h 692376"/>
              <a:gd name="connsiteX1" fmla="*/ 659862 w 2282454"/>
              <a:gd name="connsiteY1" fmla="*/ 0 h 692376"/>
              <a:gd name="connsiteX2" fmla="*/ 2282454 w 2282454"/>
              <a:gd name="connsiteY2" fmla="*/ 0 h 692376"/>
              <a:gd name="connsiteX3" fmla="*/ 1613067 w 2282454"/>
              <a:gd name="connsiteY3" fmla="*/ 609329 h 692376"/>
              <a:gd name="connsiteX4" fmla="*/ 0 w 2282454"/>
              <a:gd name="connsiteY4" fmla="*/ 692376 h 69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692376">
                <a:moveTo>
                  <a:pt x="0" y="692376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692376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04" y="4724400"/>
            <a:ext cx="2097596" cy="67999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2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Media Pickup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5122" name="Picture 2" descr="33FF275A-3E50-4A7E-A0D2-0E757E658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284675" cy="5029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5715000"/>
            <a:ext cx="1962150" cy="7239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ight Triangle 1"/>
          <p:cNvSpPr/>
          <p:nvPr/>
        </p:nvSpPr>
        <p:spPr>
          <a:xfrm>
            <a:off x="3600450" y="4495800"/>
            <a:ext cx="1962150" cy="1219200"/>
          </a:xfrm>
          <a:custGeom>
            <a:avLst/>
            <a:gdLst>
              <a:gd name="connsiteX0" fmla="*/ 0 w 457200"/>
              <a:gd name="connsiteY0" fmla="*/ 1295400 h 1295400"/>
              <a:gd name="connsiteX1" fmla="*/ 0 w 457200"/>
              <a:gd name="connsiteY1" fmla="*/ 0 h 1295400"/>
              <a:gd name="connsiteX2" fmla="*/ 457200 w 457200"/>
              <a:gd name="connsiteY2" fmla="*/ 1295400 h 1295400"/>
              <a:gd name="connsiteX3" fmla="*/ 0 w 457200"/>
              <a:gd name="connsiteY3" fmla="*/ 1295400 h 1295400"/>
              <a:gd name="connsiteX0" fmla="*/ 0 w 781050"/>
              <a:gd name="connsiteY0" fmla="*/ 1295400 h 1295400"/>
              <a:gd name="connsiteX1" fmla="*/ 323850 w 781050"/>
              <a:gd name="connsiteY1" fmla="*/ 0 h 1295400"/>
              <a:gd name="connsiteX2" fmla="*/ 781050 w 781050"/>
              <a:gd name="connsiteY2" fmla="*/ 1295400 h 1295400"/>
              <a:gd name="connsiteX3" fmla="*/ 0 w 781050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" h="1295400">
                <a:moveTo>
                  <a:pt x="0" y="1295400"/>
                </a:moveTo>
                <a:lnTo>
                  <a:pt x="323850" y="0"/>
                </a:lnTo>
                <a:lnTo>
                  <a:pt x="781050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/>
                <a:ea typeface="Open Sans Light" pitchFamily="34" charset="0"/>
                <a:cs typeface="Arial"/>
              </a:rPr>
              <a:t>Media Pickup</a:t>
            </a:r>
            <a:endParaRPr lang="en-US" sz="2400" b="1" dirty="0">
              <a:latin typeface="Arial"/>
              <a:ea typeface="Open Sans Light" pitchFamily="34" charset="0"/>
              <a:cs typeface="Arial"/>
            </a:endParaRPr>
          </a:p>
        </p:txBody>
      </p:sp>
      <p:pic>
        <p:nvPicPr>
          <p:cNvPr id="6146" name="Picture 2" descr="6B9EC750-C4FD-4D39-9B63-F4E7C2A305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248400" cy="47625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rallelogram 10"/>
          <p:cNvSpPr/>
          <p:nvPr/>
        </p:nvSpPr>
        <p:spPr>
          <a:xfrm>
            <a:off x="5410200" y="3657600"/>
            <a:ext cx="2282454" cy="990600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771254">
                <a:moveTo>
                  <a:pt x="0" y="771254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77125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657600"/>
            <a:ext cx="1819275" cy="7810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4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Media Pickup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1295400"/>
            <a:ext cx="8001000" cy="4572000"/>
            <a:chOff x="685800" y="1143000"/>
            <a:chExt cx="8001000" cy="4572000"/>
          </a:xfrm>
        </p:grpSpPr>
        <p:sp>
          <p:nvSpPr>
            <p:cNvPr id="6" name="Rectangle 5"/>
            <p:cNvSpPr/>
            <p:nvPr/>
          </p:nvSpPr>
          <p:spPr>
            <a:xfrm>
              <a:off x="685800" y="1143000"/>
              <a:ext cx="7620000" cy="45720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28512"/>
              <a:ext cx="7381875" cy="110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667000"/>
              <a:ext cx="7381875" cy="370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7315200" cy="141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4495800"/>
              <a:ext cx="50101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arallelogram 6"/>
            <p:cNvSpPr/>
            <p:nvPr/>
          </p:nvSpPr>
          <p:spPr>
            <a:xfrm>
              <a:off x="5619751" y="4114800"/>
              <a:ext cx="3067049" cy="1254125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1174750 h 1174750"/>
                <a:gd name="connsiteX1" fmla="*/ 627147 w 2153147"/>
                <a:gd name="connsiteY1" fmla="*/ 0 h 1174750"/>
                <a:gd name="connsiteX2" fmla="*/ 2153147 w 2153147"/>
                <a:gd name="connsiteY2" fmla="*/ 714375 h 1174750"/>
                <a:gd name="connsiteX3" fmla="*/ 716093 w 2153147"/>
                <a:gd name="connsiteY3" fmla="*/ 1089025 h 1174750"/>
                <a:gd name="connsiteX4" fmla="*/ 0 w 2153147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16093 w 2272398"/>
                <a:gd name="connsiteY3" fmla="*/ 1089025 h 1174750"/>
                <a:gd name="connsiteX4" fmla="*/ 0 w 2272398"/>
                <a:gd name="connsiteY4" fmla="*/ 1174750 h 1174750"/>
                <a:gd name="connsiteX0" fmla="*/ 0 w 2272398"/>
                <a:gd name="connsiteY0" fmla="*/ 1174750 h 1174750"/>
                <a:gd name="connsiteX1" fmla="*/ 627147 w 2272398"/>
                <a:gd name="connsiteY1" fmla="*/ 0 h 1174750"/>
                <a:gd name="connsiteX2" fmla="*/ 2272398 w 2272398"/>
                <a:gd name="connsiteY2" fmla="*/ 929658 h 1174750"/>
                <a:gd name="connsiteX3" fmla="*/ 729343 w 2272398"/>
                <a:gd name="connsiteY3" fmla="*/ 1136865 h 1174750"/>
                <a:gd name="connsiteX4" fmla="*/ 0 w 2272398"/>
                <a:gd name="connsiteY4" fmla="*/ 1174750 h 1174750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42593 w 2285648"/>
                <a:gd name="connsiteY3" fmla="*/ 1136865 h 1262458"/>
                <a:gd name="connsiteX4" fmla="*/ 0 w 2285648"/>
                <a:gd name="connsiteY4" fmla="*/ 1262458 h 1262458"/>
                <a:gd name="connsiteX0" fmla="*/ 0 w 2285648"/>
                <a:gd name="connsiteY0" fmla="*/ 1262458 h 1262458"/>
                <a:gd name="connsiteX1" fmla="*/ 640397 w 2285648"/>
                <a:gd name="connsiteY1" fmla="*/ 0 h 1262458"/>
                <a:gd name="connsiteX2" fmla="*/ 2285648 w 2285648"/>
                <a:gd name="connsiteY2" fmla="*/ 929658 h 1262458"/>
                <a:gd name="connsiteX3" fmla="*/ 762468 w 2285648"/>
                <a:gd name="connsiteY3" fmla="*/ 1232546 h 1262458"/>
                <a:gd name="connsiteX4" fmla="*/ 0 w 2285648"/>
                <a:gd name="connsiteY4" fmla="*/ 1262458 h 1262458"/>
                <a:gd name="connsiteX0" fmla="*/ 0 w 2133271"/>
                <a:gd name="connsiteY0" fmla="*/ 1262458 h 1262458"/>
                <a:gd name="connsiteX1" fmla="*/ 640397 w 2133271"/>
                <a:gd name="connsiteY1" fmla="*/ 0 h 1262458"/>
                <a:gd name="connsiteX2" fmla="*/ 2133271 w 2133271"/>
                <a:gd name="connsiteY2" fmla="*/ 843364 h 1262458"/>
                <a:gd name="connsiteX3" fmla="*/ 762468 w 2133271"/>
                <a:gd name="connsiteY3" fmla="*/ 1232546 h 1262458"/>
                <a:gd name="connsiteX4" fmla="*/ 0 w 2133271"/>
                <a:gd name="connsiteY4" fmla="*/ 1262458 h 126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271" h="1262458">
                  <a:moveTo>
                    <a:pt x="0" y="1262458"/>
                  </a:moveTo>
                  <a:lnTo>
                    <a:pt x="640397" y="0"/>
                  </a:lnTo>
                  <a:lnTo>
                    <a:pt x="2133271" y="843364"/>
                  </a:lnTo>
                  <a:lnTo>
                    <a:pt x="762468" y="1232546"/>
                  </a:lnTo>
                  <a:lnTo>
                    <a:pt x="0" y="126245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3200" y="4137025"/>
              <a:ext cx="2133600" cy="774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079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Media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Pickup: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Industry Publications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28452"/>
          <a:stretch/>
        </p:blipFill>
        <p:spPr>
          <a:xfrm>
            <a:off x="685800" y="1295400"/>
            <a:ext cx="6604710" cy="46482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5" name="Parallelogram 10"/>
          <p:cNvSpPr/>
          <p:nvPr/>
        </p:nvSpPr>
        <p:spPr>
          <a:xfrm>
            <a:off x="5575300" y="3581400"/>
            <a:ext cx="2282454" cy="1219200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771254">
                <a:moveTo>
                  <a:pt x="0" y="771254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77125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335" y="3581400"/>
            <a:ext cx="2133600" cy="9779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5800" y="4672012"/>
            <a:ext cx="152400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Media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Pickup: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Industry Publications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70" r="35106"/>
          <a:stretch/>
        </p:blipFill>
        <p:spPr>
          <a:xfrm>
            <a:off x="1676400" y="1178834"/>
            <a:ext cx="4978400" cy="529816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5" name="Parallelogram 10"/>
          <p:cNvSpPr/>
          <p:nvPr/>
        </p:nvSpPr>
        <p:spPr>
          <a:xfrm>
            <a:off x="5257800" y="4267200"/>
            <a:ext cx="2282454" cy="838200"/>
          </a:xfrm>
          <a:custGeom>
            <a:avLst/>
            <a:gdLst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22592 w 2282454"/>
              <a:gd name="connsiteY3" fmla="*/ 771254 h 771254"/>
              <a:gd name="connsiteX4" fmla="*/ 0 w 2282454"/>
              <a:gd name="connsiteY4" fmla="*/ 771254 h 771254"/>
              <a:gd name="connsiteX0" fmla="*/ 0 w 2282454"/>
              <a:gd name="connsiteY0" fmla="*/ 771254 h 771254"/>
              <a:gd name="connsiteX1" fmla="*/ 659862 w 2282454"/>
              <a:gd name="connsiteY1" fmla="*/ 0 h 771254"/>
              <a:gd name="connsiteX2" fmla="*/ 2282454 w 2282454"/>
              <a:gd name="connsiteY2" fmla="*/ 0 h 771254"/>
              <a:gd name="connsiteX3" fmla="*/ 1613067 w 2282454"/>
              <a:gd name="connsiteY3" fmla="*/ 609329 h 771254"/>
              <a:gd name="connsiteX4" fmla="*/ 0 w 2282454"/>
              <a:gd name="connsiteY4" fmla="*/ 771254 h 7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54" h="771254">
                <a:moveTo>
                  <a:pt x="0" y="771254"/>
                </a:moveTo>
                <a:lnTo>
                  <a:pt x="659862" y="0"/>
                </a:lnTo>
                <a:lnTo>
                  <a:pt x="2282454" y="0"/>
                </a:lnTo>
                <a:lnTo>
                  <a:pt x="1613067" y="609329"/>
                </a:lnTo>
                <a:lnTo>
                  <a:pt x="0" y="771254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8-03 at 1.5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7200"/>
            <a:ext cx="2260600" cy="635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89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5450" y="1068385"/>
            <a:ext cx="5162550" cy="5324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Media </a:t>
            </a:r>
            <a:r>
              <a:rPr lang="en-US" dirty="0"/>
              <a:t>Pickup: Industry </a:t>
            </a:r>
            <a:r>
              <a:rPr lang="en-US" dirty="0" smtClean="0"/>
              <a:t>Publications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09736" y="1066800"/>
            <a:ext cx="5148263" cy="5221286"/>
            <a:chOff x="728661" y="1219201"/>
            <a:chExt cx="5148263" cy="5221286"/>
          </a:xfrm>
        </p:grpSpPr>
        <p:pic>
          <p:nvPicPr>
            <p:cNvPr id="5" name="Picture 4" descr="Screen Shot 2012-05-08 at 3.54.4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r="-1" b="88331"/>
            <a:stretch/>
          </p:blipFill>
          <p:spPr bwMode="auto">
            <a:xfrm>
              <a:off x="728661" y="1219201"/>
              <a:ext cx="5148263" cy="6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creen Shot 2012-05-08 at 3.54.4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58" r="38478" b="66437"/>
            <a:stretch/>
          </p:blipFill>
          <p:spPr bwMode="auto">
            <a:xfrm>
              <a:off x="738187" y="1847850"/>
              <a:ext cx="40814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creen Shot 2012-05-08 at 3.54.4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68" r="38478" b="-1"/>
            <a:stretch/>
          </p:blipFill>
          <p:spPr bwMode="auto">
            <a:xfrm>
              <a:off x="738187" y="2514600"/>
              <a:ext cx="4081463" cy="392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rallelogram 6"/>
          <p:cNvSpPr/>
          <p:nvPr/>
        </p:nvSpPr>
        <p:spPr>
          <a:xfrm>
            <a:off x="5314951" y="4114800"/>
            <a:ext cx="3067049" cy="1254125"/>
          </a:xfrm>
          <a:custGeom>
            <a:avLst/>
            <a:gdLst>
              <a:gd name="connsiteX0" fmla="*/ 0 w 2459620"/>
              <a:gd name="connsiteY0" fmla="*/ 1079500 h 1079500"/>
              <a:gd name="connsiteX1" fmla="*/ 1193247 w 2459620"/>
              <a:gd name="connsiteY1" fmla="*/ 0 h 1079500"/>
              <a:gd name="connsiteX2" fmla="*/ 2459620 w 2459620"/>
              <a:gd name="connsiteY2" fmla="*/ 0 h 1079500"/>
              <a:gd name="connsiteX3" fmla="*/ 1266373 w 2459620"/>
              <a:gd name="connsiteY3" fmla="*/ 1079500 h 1079500"/>
              <a:gd name="connsiteX4" fmla="*/ 0 w 2459620"/>
              <a:gd name="connsiteY4" fmla="*/ 1079500 h 1079500"/>
              <a:gd name="connsiteX0" fmla="*/ 0 w 2040520"/>
              <a:gd name="connsiteY0" fmla="*/ 1136650 h 1136650"/>
              <a:gd name="connsiteX1" fmla="*/ 774147 w 2040520"/>
              <a:gd name="connsiteY1" fmla="*/ 0 h 1136650"/>
              <a:gd name="connsiteX2" fmla="*/ 2040520 w 2040520"/>
              <a:gd name="connsiteY2" fmla="*/ 0 h 1136650"/>
              <a:gd name="connsiteX3" fmla="*/ 847273 w 2040520"/>
              <a:gd name="connsiteY3" fmla="*/ 1079500 h 1136650"/>
              <a:gd name="connsiteX4" fmla="*/ 0 w 2040520"/>
              <a:gd name="connsiteY4" fmla="*/ 1136650 h 1136650"/>
              <a:gd name="connsiteX0" fmla="*/ 0 w 2040520"/>
              <a:gd name="connsiteY0" fmla="*/ 1136650 h 1136650"/>
              <a:gd name="connsiteX1" fmla="*/ 774147 w 2040520"/>
              <a:gd name="connsiteY1" fmla="*/ 0 h 1136650"/>
              <a:gd name="connsiteX2" fmla="*/ 2040520 w 2040520"/>
              <a:gd name="connsiteY2" fmla="*/ 0 h 1136650"/>
              <a:gd name="connsiteX3" fmla="*/ 742498 w 2040520"/>
              <a:gd name="connsiteY3" fmla="*/ 1069975 h 1136650"/>
              <a:gd name="connsiteX4" fmla="*/ 0 w 2040520"/>
              <a:gd name="connsiteY4" fmla="*/ 1136650 h 1136650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742498 w 2040520"/>
              <a:gd name="connsiteY3" fmla="*/ 1136650 h 1203325"/>
              <a:gd name="connsiteX4" fmla="*/ 0 w 2040520"/>
              <a:gd name="connsiteY4" fmla="*/ 1203325 h 1203325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732973 w 2040520"/>
              <a:gd name="connsiteY3" fmla="*/ 1060450 h 1203325"/>
              <a:gd name="connsiteX4" fmla="*/ 0 w 2040520"/>
              <a:gd name="connsiteY4" fmla="*/ 1203325 h 1203325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1028248 w 2040520"/>
              <a:gd name="connsiteY3" fmla="*/ 1203325 h 1203325"/>
              <a:gd name="connsiteX4" fmla="*/ 0 w 2040520"/>
              <a:gd name="connsiteY4" fmla="*/ 1203325 h 1203325"/>
              <a:gd name="connsiteX0" fmla="*/ 0 w 2040520"/>
              <a:gd name="connsiteY0" fmla="*/ 1203325 h 1203325"/>
              <a:gd name="connsiteX1" fmla="*/ 726522 w 2040520"/>
              <a:gd name="connsiteY1" fmla="*/ 0 h 1203325"/>
              <a:gd name="connsiteX2" fmla="*/ 2040520 w 2040520"/>
              <a:gd name="connsiteY2" fmla="*/ 66675 h 1203325"/>
              <a:gd name="connsiteX3" fmla="*/ 1352098 w 2040520"/>
              <a:gd name="connsiteY3" fmla="*/ 1193800 h 1203325"/>
              <a:gd name="connsiteX4" fmla="*/ 0 w 2040520"/>
              <a:gd name="connsiteY4" fmla="*/ 1203325 h 1203325"/>
              <a:gd name="connsiteX0" fmla="*/ 0 w 2040520"/>
              <a:gd name="connsiteY0" fmla="*/ 1203325 h 1641475"/>
              <a:gd name="connsiteX1" fmla="*/ 726522 w 2040520"/>
              <a:gd name="connsiteY1" fmla="*/ 0 h 1641475"/>
              <a:gd name="connsiteX2" fmla="*/ 2040520 w 2040520"/>
              <a:gd name="connsiteY2" fmla="*/ 66675 h 1641475"/>
              <a:gd name="connsiteX3" fmla="*/ 596841 w 2040520"/>
              <a:gd name="connsiteY3" fmla="*/ 1641475 h 1641475"/>
              <a:gd name="connsiteX4" fmla="*/ 0 w 2040520"/>
              <a:gd name="connsiteY4" fmla="*/ 1203325 h 1641475"/>
              <a:gd name="connsiteX0" fmla="*/ 0 w 1908019"/>
              <a:gd name="connsiteY0" fmla="*/ 1203325 h 1641475"/>
              <a:gd name="connsiteX1" fmla="*/ 726522 w 1908019"/>
              <a:gd name="connsiteY1" fmla="*/ 0 h 1641475"/>
              <a:gd name="connsiteX2" fmla="*/ 1908019 w 1908019"/>
              <a:gd name="connsiteY2" fmla="*/ 590550 h 1641475"/>
              <a:gd name="connsiteX3" fmla="*/ 596841 w 1908019"/>
              <a:gd name="connsiteY3" fmla="*/ 1641475 h 1641475"/>
              <a:gd name="connsiteX4" fmla="*/ 0 w 1908019"/>
              <a:gd name="connsiteY4" fmla="*/ 1203325 h 1641475"/>
              <a:gd name="connsiteX0" fmla="*/ 0 w 1908019"/>
              <a:gd name="connsiteY0" fmla="*/ 889000 h 1327150"/>
              <a:gd name="connsiteX1" fmla="*/ 613896 w 1908019"/>
              <a:gd name="connsiteY1" fmla="*/ 0 h 1327150"/>
              <a:gd name="connsiteX2" fmla="*/ 1908019 w 1908019"/>
              <a:gd name="connsiteY2" fmla="*/ 276225 h 1327150"/>
              <a:gd name="connsiteX3" fmla="*/ 596841 w 1908019"/>
              <a:gd name="connsiteY3" fmla="*/ 1327150 h 1327150"/>
              <a:gd name="connsiteX4" fmla="*/ 0 w 1908019"/>
              <a:gd name="connsiteY4" fmla="*/ 889000 h 1327150"/>
              <a:gd name="connsiteX0" fmla="*/ 0 w 1908019"/>
              <a:gd name="connsiteY0" fmla="*/ 889000 h 1374775"/>
              <a:gd name="connsiteX1" fmla="*/ 613896 w 1908019"/>
              <a:gd name="connsiteY1" fmla="*/ 0 h 1374775"/>
              <a:gd name="connsiteX2" fmla="*/ 1908019 w 1908019"/>
              <a:gd name="connsiteY2" fmla="*/ 276225 h 1374775"/>
              <a:gd name="connsiteX3" fmla="*/ 378214 w 1908019"/>
              <a:gd name="connsiteY3" fmla="*/ 1374775 h 1374775"/>
              <a:gd name="connsiteX4" fmla="*/ 0 w 1908019"/>
              <a:gd name="connsiteY4" fmla="*/ 889000 h 1374775"/>
              <a:gd name="connsiteX0" fmla="*/ 0 w 1696017"/>
              <a:gd name="connsiteY0" fmla="*/ 889000 h 1374775"/>
              <a:gd name="connsiteX1" fmla="*/ 613896 w 1696017"/>
              <a:gd name="connsiteY1" fmla="*/ 0 h 1374775"/>
              <a:gd name="connsiteX2" fmla="*/ 1696017 w 1696017"/>
              <a:gd name="connsiteY2" fmla="*/ 1057275 h 1374775"/>
              <a:gd name="connsiteX3" fmla="*/ 378214 w 1696017"/>
              <a:gd name="connsiteY3" fmla="*/ 1374775 h 1374775"/>
              <a:gd name="connsiteX4" fmla="*/ 0 w 1696017"/>
              <a:gd name="connsiteY4" fmla="*/ 889000 h 1374775"/>
              <a:gd name="connsiteX0" fmla="*/ 0 w 1782143"/>
              <a:gd name="connsiteY0" fmla="*/ 1403350 h 1403350"/>
              <a:gd name="connsiteX1" fmla="*/ 700022 w 1782143"/>
              <a:gd name="connsiteY1" fmla="*/ 0 h 1403350"/>
              <a:gd name="connsiteX2" fmla="*/ 1782143 w 1782143"/>
              <a:gd name="connsiteY2" fmla="*/ 1057275 h 1403350"/>
              <a:gd name="connsiteX3" fmla="*/ 464340 w 1782143"/>
              <a:gd name="connsiteY3" fmla="*/ 1374775 h 1403350"/>
              <a:gd name="connsiteX4" fmla="*/ 0 w 1782143"/>
              <a:gd name="connsiteY4" fmla="*/ 1403350 h 1403350"/>
              <a:gd name="connsiteX0" fmla="*/ 0 w 1782143"/>
              <a:gd name="connsiteY0" fmla="*/ 1403350 h 1403350"/>
              <a:gd name="connsiteX1" fmla="*/ 700022 w 1782143"/>
              <a:gd name="connsiteY1" fmla="*/ 0 h 1403350"/>
              <a:gd name="connsiteX2" fmla="*/ 1782143 w 1782143"/>
              <a:gd name="connsiteY2" fmla="*/ 1057275 h 1403350"/>
              <a:gd name="connsiteX3" fmla="*/ 643217 w 1782143"/>
              <a:gd name="connsiteY3" fmla="*/ 1298575 h 1403350"/>
              <a:gd name="connsiteX4" fmla="*/ 0 w 1782143"/>
              <a:gd name="connsiteY4" fmla="*/ 1403350 h 1403350"/>
              <a:gd name="connsiteX0" fmla="*/ 0 w 1782143"/>
              <a:gd name="connsiteY0" fmla="*/ 1403350 h 1403350"/>
              <a:gd name="connsiteX1" fmla="*/ 700022 w 1782143"/>
              <a:gd name="connsiteY1" fmla="*/ 0 h 1403350"/>
              <a:gd name="connsiteX2" fmla="*/ 1782143 w 1782143"/>
              <a:gd name="connsiteY2" fmla="*/ 1057275 h 1403350"/>
              <a:gd name="connsiteX3" fmla="*/ 848594 w 1782143"/>
              <a:gd name="connsiteY3" fmla="*/ 1365250 h 1403350"/>
              <a:gd name="connsiteX4" fmla="*/ 0 w 1782143"/>
              <a:gd name="connsiteY4" fmla="*/ 1403350 h 1403350"/>
              <a:gd name="connsiteX0" fmla="*/ 0 w 2166397"/>
              <a:gd name="connsiteY0" fmla="*/ 1403350 h 1403350"/>
              <a:gd name="connsiteX1" fmla="*/ 700022 w 2166397"/>
              <a:gd name="connsiteY1" fmla="*/ 0 h 1403350"/>
              <a:gd name="connsiteX2" fmla="*/ 2166397 w 2166397"/>
              <a:gd name="connsiteY2" fmla="*/ 1057275 h 1403350"/>
              <a:gd name="connsiteX3" fmla="*/ 848594 w 2166397"/>
              <a:gd name="connsiteY3" fmla="*/ 1365250 h 1403350"/>
              <a:gd name="connsiteX4" fmla="*/ 0 w 2166397"/>
              <a:gd name="connsiteY4" fmla="*/ 1403350 h 1403350"/>
              <a:gd name="connsiteX0" fmla="*/ 0 w 2166397"/>
              <a:gd name="connsiteY0" fmla="*/ 1403350 h 1403350"/>
              <a:gd name="connsiteX1" fmla="*/ 700022 w 2166397"/>
              <a:gd name="connsiteY1" fmla="*/ 0 h 1403350"/>
              <a:gd name="connsiteX2" fmla="*/ 2166397 w 2166397"/>
              <a:gd name="connsiteY2" fmla="*/ 1057275 h 1403350"/>
              <a:gd name="connsiteX3" fmla="*/ 868469 w 2166397"/>
              <a:gd name="connsiteY3" fmla="*/ 1403350 h 1403350"/>
              <a:gd name="connsiteX4" fmla="*/ 0 w 2166397"/>
              <a:gd name="connsiteY4" fmla="*/ 1403350 h 1403350"/>
              <a:gd name="connsiteX0" fmla="*/ 0 w 2166397"/>
              <a:gd name="connsiteY0" fmla="*/ 1403350 h 1403350"/>
              <a:gd name="connsiteX1" fmla="*/ 700022 w 2166397"/>
              <a:gd name="connsiteY1" fmla="*/ 0 h 1403350"/>
              <a:gd name="connsiteX2" fmla="*/ 2166397 w 2166397"/>
              <a:gd name="connsiteY2" fmla="*/ 1057275 h 1403350"/>
              <a:gd name="connsiteX3" fmla="*/ 769093 w 2166397"/>
              <a:gd name="connsiteY3" fmla="*/ 1403350 h 1403350"/>
              <a:gd name="connsiteX4" fmla="*/ 0 w 2166397"/>
              <a:gd name="connsiteY4" fmla="*/ 1403350 h 1403350"/>
              <a:gd name="connsiteX0" fmla="*/ 0 w 2153147"/>
              <a:gd name="connsiteY0" fmla="*/ 1517650 h 1517650"/>
              <a:gd name="connsiteX1" fmla="*/ 686772 w 2153147"/>
              <a:gd name="connsiteY1" fmla="*/ 0 h 1517650"/>
              <a:gd name="connsiteX2" fmla="*/ 2153147 w 2153147"/>
              <a:gd name="connsiteY2" fmla="*/ 1057275 h 1517650"/>
              <a:gd name="connsiteX3" fmla="*/ 755843 w 2153147"/>
              <a:gd name="connsiteY3" fmla="*/ 1403350 h 1517650"/>
              <a:gd name="connsiteX4" fmla="*/ 0 w 2153147"/>
              <a:gd name="connsiteY4" fmla="*/ 1517650 h 1517650"/>
              <a:gd name="connsiteX0" fmla="*/ 0 w 2153147"/>
              <a:gd name="connsiteY0" fmla="*/ 1517650 h 1517650"/>
              <a:gd name="connsiteX1" fmla="*/ 686772 w 2153147"/>
              <a:gd name="connsiteY1" fmla="*/ 0 h 1517650"/>
              <a:gd name="connsiteX2" fmla="*/ 2153147 w 2153147"/>
              <a:gd name="connsiteY2" fmla="*/ 1057275 h 1517650"/>
              <a:gd name="connsiteX3" fmla="*/ 716093 w 2153147"/>
              <a:gd name="connsiteY3" fmla="*/ 1431925 h 1517650"/>
              <a:gd name="connsiteX4" fmla="*/ 0 w 2153147"/>
              <a:gd name="connsiteY4" fmla="*/ 1517650 h 1517650"/>
              <a:gd name="connsiteX0" fmla="*/ 0 w 2153147"/>
              <a:gd name="connsiteY0" fmla="*/ 1174750 h 1174750"/>
              <a:gd name="connsiteX1" fmla="*/ 627147 w 2153147"/>
              <a:gd name="connsiteY1" fmla="*/ 0 h 1174750"/>
              <a:gd name="connsiteX2" fmla="*/ 2153147 w 2153147"/>
              <a:gd name="connsiteY2" fmla="*/ 714375 h 1174750"/>
              <a:gd name="connsiteX3" fmla="*/ 716093 w 2153147"/>
              <a:gd name="connsiteY3" fmla="*/ 1089025 h 1174750"/>
              <a:gd name="connsiteX4" fmla="*/ 0 w 2153147"/>
              <a:gd name="connsiteY4" fmla="*/ 1174750 h 1174750"/>
              <a:gd name="connsiteX0" fmla="*/ 0 w 2272398"/>
              <a:gd name="connsiteY0" fmla="*/ 1174750 h 1174750"/>
              <a:gd name="connsiteX1" fmla="*/ 627147 w 2272398"/>
              <a:gd name="connsiteY1" fmla="*/ 0 h 1174750"/>
              <a:gd name="connsiteX2" fmla="*/ 2272398 w 2272398"/>
              <a:gd name="connsiteY2" fmla="*/ 929658 h 1174750"/>
              <a:gd name="connsiteX3" fmla="*/ 716093 w 2272398"/>
              <a:gd name="connsiteY3" fmla="*/ 1089025 h 1174750"/>
              <a:gd name="connsiteX4" fmla="*/ 0 w 2272398"/>
              <a:gd name="connsiteY4" fmla="*/ 1174750 h 1174750"/>
              <a:gd name="connsiteX0" fmla="*/ 0 w 2272398"/>
              <a:gd name="connsiteY0" fmla="*/ 1174750 h 1174750"/>
              <a:gd name="connsiteX1" fmla="*/ 627147 w 2272398"/>
              <a:gd name="connsiteY1" fmla="*/ 0 h 1174750"/>
              <a:gd name="connsiteX2" fmla="*/ 2272398 w 2272398"/>
              <a:gd name="connsiteY2" fmla="*/ 929658 h 1174750"/>
              <a:gd name="connsiteX3" fmla="*/ 729343 w 2272398"/>
              <a:gd name="connsiteY3" fmla="*/ 1136865 h 1174750"/>
              <a:gd name="connsiteX4" fmla="*/ 0 w 2272398"/>
              <a:gd name="connsiteY4" fmla="*/ 1174750 h 1174750"/>
              <a:gd name="connsiteX0" fmla="*/ 0 w 2285648"/>
              <a:gd name="connsiteY0" fmla="*/ 1262458 h 1262458"/>
              <a:gd name="connsiteX1" fmla="*/ 640397 w 2285648"/>
              <a:gd name="connsiteY1" fmla="*/ 0 h 1262458"/>
              <a:gd name="connsiteX2" fmla="*/ 2285648 w 2285648"/>
              <a:gd name="connsiteY2" fmla="*/ 929658 h 1262458"/>
              <a:gd name="connsiteX3" fmla="*/ 742593 w 2285648"/>
              <a:gd name="connsiteY3" fmla="*/ 1136865 h 1262458"/>
              <a:gd name="connsiteX4" fmla="*/ 0 w 2285648"/>
              <a:gd name="connsiteY4" fmla="*/ 1262458 h 1262458"/>
              <a:gd name="connsiteX0" fmla="*/ 0 w 2285648"/>
              <a:gd name="connsiteY0" fmla="*/ 1262458 h 1262458"/>
              <a:gd name="connsiteX1" fmla="*/ 640397 w 2285648"/>
              <a:gd name="connsiteY1" fmla="*/ 0 h 1262458"/>
              <a:gd name="connsiteX2" fmla="*/ 2285648 w 2285648"/>
              <a:gd name="connsiteY2" fmla="*/ 929658 h 1262458"/>
              <a:gd name="connsiteX3" fmla="*/ 762468 w 2285648"/>
              <a:gd name="connsiteY3" fmla="*/ 1232546 h 1262458"/>
              <a:gd name="connsiteX4" fmla="*/ 0 w 2285648"/>
              <a:gd name="connsiteY4" fmla="*/ 1262458 h 1262458"/>
              <a:gd name="connsiteX0" fmla="*/ 0 w 2133271"/>
              <a:gd name="connsiteY0" fmla="*/ 1262458 h 1262458"/>
              <a:gd name="connsiteX1" fmla="*/ 640397 w 2133271"/>
              <a:gd name="connsiteY1" fmla="*/ 0 h 1262458"/>
              <a:gd name="connsiteX2" fmla="*/ 2133271 w 2133271"/>
              <a:gd name="connsiteY2" fmla="*/ 843364 h 1262458"/>
              <a:gd name="connsiteX3" fmla="*/ 762468 w 2133271"/>
              <a:gd name="connsiteY3" fmla="*/ 1232546 h 1262458"/>
              <a:gd name="connsiteX4" fmla="*/ 0 w 2133271"/>
              <a:gd name="connsiteY4" fmla="*/ 1262458 h 126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271" h="1262458">
                <a:moveTo>
                  <a:pt x="0" y="1262458"/>
                </a:moveTo>
                <a:lnTo>
                  <a:pt x="640397" y="0"/>
                </a:lnTo>
                <a:lnTo>
                  <a:pt x="2133271" y="843364"/>
                </a:lnTo>
                <a:lnTo>
                  <a:pt x="762468" y="1232546"/>
                </a:lnTo>
                <a:lnTo>
                  <a:pt x="0" y="1262458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1" y="4152107"/>
            <a:ext cx="2133600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23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/>
              <a:t>Media </a:t>
            </a:r>
            <a:r>
              <a:rPr lang="en-US" dirty="0"/>
              <a:t>Pickup: Industry Publications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1038225"/>
            <a:ext cx="8143875" cy="5324475"/>
            <a:chOff x="381000" y="1152525"/>
            <a:chExt cx="8143875" cy="5324475"/>
          </a:xfrm>
        </p:grpSpPr>
        <p:sp>
          <p:nvSpPr>
            <p:cNvPr id="6" name="Rectangle 5"/>
            <p:cNvSpPr/>
            <p:nvPr/>
          </p:nvSpPr>
          <p:spPr>
            <a:xfrm>
              <a:off x="381000" y="1152525"/>
              <a:ext cx="7543800" cy="53244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402" t="40833" r="1507" b="2639"/>
            <a:stretch/>
          </p:blipFill>
          <p:spPr>
            <a:xfrm>
              <a:off x="609599" y="2590800"/>
              <a:ext cx="7010401" cy="3754254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955" t="1806" r="701" b="77222"/>
            <a:stretch/>
          </p:blipFill>
          <p:spPr>
            <a:xfrm>
              <a:off x="515129" y="1228725"/>
              <a:ext cx="7333471" cy="1438275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7" name="Parallelogram 6"/>
            <p:cNvSpPr/>
            <p:nvPr/>
          </p:nvSpPr>
          <p:spPr>
            <a:xfrm>
              <a:off x="5276850" y="4759325"/>
              <a:ext cx="3114675" cy="879475"/>
            </a:xfrm>
            <a:custGeom>
              <a:avLst/>
              <a:gdLst>
                <a:gd name="connsiteX0" fmla="*/ 0 w 2459620"/>
                <a:gd name="connsiteY0" fmla="*/ 1079500 h 1079500"/>
                <a:gd name="connsiteX1" fmla="*/ 1193247 w 2459620"/>
                <a:gd name="connsiteY1" fmla="*/ 0 h 1079500"/>
                <a:gd name="connsiteX2" fmla="*/ 2459620 w 2459620"/>
                <a:gd name="connsiteY2" fmla="*/ 0 h 1079500"/>
                <a:gd name="connsiteX3" fmla="*/ 1266373 w 2459620"/>
                <a:gd name="connsiteY3" fmla="*/ 1079500 h 1079500"/>
                <a:gd name="connsiteX4" fmla="*/ 0 w 2459620"/>
                <a:gd name="connsiteY4" fmla="*/ 1079500 h 107950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847273 w 2040520"/>
                <a:gd name="connsiteY3" fmla="*/ 1079500 h 1136650"/>
                <a:gd name="connsiteX4" fmla="*/ 0 w 2040520"/>
                <a:gd name="connsiteY4" fmla="*/ 1136650 h 1136650"/>
                <a:gd name="connsiteX0" fmla="*/ 0 w 2040520"/>
                <a:gd name="connsiteY0" fmla="*/ 1136650 h 1136650"/>
                <a:gd name="connsiteX1" fmla="*/ 774147 w 2040520"/>
                <a:gd name="connsiteY1" fmla="*/ 0 h 1136650"/>
                <a:gd name="connsiteX2" fmla="*/ 2040520 w 2040520"/>
                <a:gd name="connsiteY2" fmla="*/ 0 h 1136650"/>
                <a:gd name="connsiteX3" fmla="*/ 742498 w 2040520"/>
                <a:gd name="connsiteY3" fmla="*/ 1069975 h 1136650"/>
                <a:gd name="connsiteX4" fmla="*/ 0 w 2040520"/>
                <a:gd name="connsiteY4" fmla="*/ 1136650 h 1136650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42498 w 2040520"/>
                <a:gd name="connsiteY3" fmla="*/ 11366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732973 w 2040520"/>
                <a:gd name="connsiteY3" fmla="*/ 1060450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028248 w 2040520"/>
                <a:gd name="connsiteY3" fmla="*/ 1203325 h 1203325"/>
                <a:gd name="connsiteX4" fmla="*/ 0 w 2040520"/>
                <a:gd name="connsiteY4" fmla="*/ 1203325 h 1203325"/>
                <a:gd name="connsiteX0" fmla="*/ 0 w 2040520"/>
                <a:gd name="connsiteY0" fmla="*/ 1203325 h 1203325"/>
                <a:gd name="connsiteX1" fmla="*/ 726522 w 2040520"/>
                <a:gd name="connsiteY1" fmla="*/ 0 h 1203325"/>
                <a:gd name="connsiteX2" fmla="*/ 2040520 w 2040520"/>
                <a:gd name="connsiteY2" fmla="*/ 66675 h 1203325"/>
                <a:gd name="connsiteX3" fmla="*/ 1352098 w 2040520"/>
                <a:gd name="connsiteY3" fmla="*/ 1193800 h 1203325"/>
                <a:gd name="connsiteX4" fmla="*/ 0 w 2040520"/>
                <a:gd name="connsiteY4" fmla="*/ 1203325 h 1203325"/>
                <a:gd name="connsiteX0" fmla="*/ 0 w 2040520"/>
                <a:gd name="connsiteY0" fmla="*/ 1203325 h 1641475"/>
                <a:gd name="connsiteX1" fmla="*/ 726522 w 2040520"/>
                <a:gd name="connsiteY1" fmla="*/ 0 h 1641475"/>
                <a:gd name="connsiteX2" fmla="*/ 2040520 w 2040520"/>
                <a:gd name="connsiteY2" fmla="*/ 66675 h 1641475"/>
                <a:gd name="connsiteX3" fmla="*/ 596841 w 2040520"/>
                <a:gd name="connsiteY3" fmla="*/ 1641475 h 1641475"/>
                <a:gd name="connsiteX4" fmla="*/ 0 w 2040520"/>
                <a:gd name="connsiteY4" fmla="*/ 1203325 h 1641475"/>
                <a:gd name="connsiteX0" fmla="*/ 0 w 1908019"/>
                <a:gd name="connsiteY0" fmla="*/ 1203325 h 1641475"/>
                <a:gd name="connsiteX1" fmla="*/ 726522 w 1908019"/>
                <a:gd name="connsiteY1" fmla="*/ 0 h 1641475"/>
                <a:gd name="connsiteX2" fmla="*/ 1908019 w 1908019"/>
                <a:gd name="connsiteY2" fmla="*/ 590550 h 1641475"/>
                <a:gd name="connsiteX3" fmla="*/ 596841 w 1908019"/>
                <a:gd name="connsiteY3" fmla="*/ 1641475 h 1641475"/>
                <a:gd name="connsiteX4" fmla="*/ 0 w 1908019"/>
                <a:gd name="connsiteY4" fmla="*/ 1203325 h 1641475"/>
                <a:gd name="connsiteX0" fmla="*/ 0 w 1908019"/>
                <a:gd name="connsiteY0" fmla="*/ 889000 h 1327150"/>
                <a:gd name="connsiteX1" fmla="*/ 613896 w 1908019"/>
                <a:gd name="connsiteY1" fmla="*/ 0 h 1327150"/>
                <a:gd name="connsiteX2" fmla="*/ 1908019 w 1908019"/>
                <a:gd name="connsiteY2" fmla="*/ 276225 h 1327150"/>
                <a:gd name="connsiteX3" fmla="*/ 596841 w 1908019"/>
                <a:gd name="connsiteY3" fmla="*/ 1327150 h 1327150"/>
                <a:gd name="connsiteX4" fmla="*/ 0 w 1908019"/>
                <a:gd name="connsiteY4" fmla="*/ 889000 h 1327150"/>
                <a:gd name="connsiteX0" fmla="*/ 0 w 1908019"/>
                <a:gd name="connsiteY0" fmla="*/ 889000 h 1374775"/>
                <a:gd name="connsiteX1" fmla="*/ 613896 w 1908019"/>
                <a:gd name="connsiteY1" fmla="*/ 0 h 1374775"/>
                <a:gd name="connsiteX2" fmla="*/ 1908019 w 1908019"/>
                <a:gd name="connsiteY2" fmla="*/ 276225 h 1374775"/>
                <a:gd name="connsiteX3" fmla="*/ 378214 w 1908019"/>
                <a:gd name="connsiteY3" fmla="*/ 1374775 h 1374775"/>
                <a:gd name="connsiteX4" fmla="*/ 0 w 1908019"/>
                <a:gd name="connsiteY4" fmla="*/ 889000 h 1374775"/>
                <a:gd name="connsiteX0" fmla="*/ 0 w 1696017"/>
                <a:gd name="connsiteY0" fmla="*/ 889000 h 1374775"/>
                <a:gd name="connsiteX1" fmla="*/ 613896 w 1696017"/>
                <a:gd name="connsiteY1" fmla="*/ 0 h 1374775"/>
                <a:gd name="connsiteX2" fmla="*/ 1696017 w 1696017"/>
                <a:gd name="connsiteY2" fmla="*/ 1057275 h 1374775"/>
                <a:gd name="connsiteX3" fmla="*/ 378214 w 1696017"/>
                <a:gd name="connsiteY3" fmla="*/ 1374775 h 1374775"/>
                <a:gd name="connsiteX4" fmla="*/ 0 w 1696017"/>
                <a:gd name="connsiteY4" fmla="*/ 889000 h 1374775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464340 w 1782143"/>
                <a:gd name="connsiteY3" fmla="*/ 13747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643217 w 1782143"/>
                <a:gd name="connsiteY3" fmla="*/ 1298575 h 1403350"/>
                <a:gd name="connsiteX4" fmla="*/ 0 w 1782143"/>
                <a:gd name="connsiteY4" fmla="*/ 1403350 h 1403350"/>
                <a:gd name="connsiteX0" fmla="*/ 0 w 1782143"/>
                <a:gd name="connsiteY0" fmla="*/ 1403350 h 1403350"/>
                <a:gd name="connsiteX1" fmla="*/ 700022 w 1782143"/>
                <a:gd name="connsiteY1" fmla="*/ 0 h 1403350"/>
                <a:gd name="connsiteX2" fmla="*/ 1782143 w 1782143"/>
                <a:gd name="connsiteY2" fmla="*/ 1057275 h 1403350"/>
                <a:gd name="connsiteX3" fmla="*/ 848594 w 1782143"/>
                <a:gd name="connsiteY3" fmla="*/ 1365250 h 1403350"/>
                <a:gd name="connsiteX4" fmla="*/ 0 w 1782143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48594 w 2166397"/>
                <a:gd name="connsiteY3" fmla="*/ 13652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868469 w 2166397"/>
                <a:gd name="connsiteY3" fmla="*/ 1403350 h 1403350"/>
                <a:gd name="connsiteX4" fmla="*/ 0 w 2166397"/>
                <a:gd name="connsiteY4" fmla="*/ 1403350 h 1403350"/>
                <a:gd name="connsiteX0" fmla="*/ 0 w 2166397"/>
                <a:gd name="connsiteY0" fmla="*/ 1403350 h 1403350"/>
                <a:gd name="connsiteX1" fmla="*/ 700022 w 2166397"/>
                <a:gd name="connsiteY1" fmla="*/ 0 h 1403350"/>
                <a:gd name="connsiteX2" fmla="*/ 2166397 w 2166397"/>
                <a:gd name="connsiteY2" fmla="*/ 1057275 h 1403350"/>
                <a:gd name="connsiteX3" fmla="*/ 769093 w 2166397"/>
                <a:gd name="connsiteY3" fmla="*/ 1403350 h 1403350"/>
                <a:gd name="connsiteX4" fmla="*/ 0 w 2166397"/>
                <a:gd name="connsiteY4" fmla="*/ 1403350 h 14033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55843 w 2153147"/>
                <a:gd name="connsiteY3" fmla="*/ 1403350 h 1517650"/>
                <a:gd name="connsiteX4" fmla="*/ 0 w 2153147"/>
                <a:gd name="connsiteY4" fmla="*/ 1517650 h 1517650"/>
                <a:gd name="connsiteX0" fmla="*/ 0 w 2153147"/>
                <a:gd name="connsiteY0" fmla="*/ 1517650 h 1517650"/>
                <a:gd name="connsiteX1" fmla="*/ 686772 w 2153147"/>
                <a:gd name="connsiteY1" fmla="*/ 0 h 1517650"/>
                <a:gd name="connsiteX2" fmla="*/ 2153147 w 2153147"/>
                <a:gd name="connsiteY2" fmla="*/ 1057275 h 1517650"/>
                <a:gd name="connsiteX3" fmla="*/ 716093 w 2153147"/>
                <a:gd name="connsiteY3" fmla="*/ 1431925 h 1517650"/>
                <a:gd name="connsiteX4" fmla="*/ 0 w 2153147"/>
                <a:gd name="connsiteY4" fmla="*/ 1517650 h 1517650"/>
                <a:gd name="connsiteX0" fmla="*/ 0 w 2153147"/>
                <a:gd name="connsiteY0" fmla="*/ 879475 h 879475"/>
                <a:gd name="connsiteX1" fmla="*/ 527771 w 2153147"/>
                <a:gd name="connsiteY1" fmla="*/ 0 h 879475"/>
                <a:gd name="connsiteX2" fmla="*/ 2153147 w 2153147"/>
                <a:gd name="connsiteY2" fmla="*/ 419100 h 879475"/>
                <a:gd name="connsiteX3" fmla="*/ 716093 w 2153147"/>
                <a:gd name="connsiteY3" fmla="*/ 793750 h 879475"/>
                <a:gd name="connsiteX4" fmla="*/ 0 w 2153147"/>
                <a:gd name="connsiteY4" fmla="*/ 879475 h 879475"/>
                <a:gd name="connsiteX0" fmla="*/ 0 w 2020646"/>
                <a:gd name="connsiteY0" fmla="*/ 879475 h 879475"/>
                <a:gd name="connsiteX1" fmla="*/ 527771 w 2020646"/>
                <a:gd name="connsiteY1" fmla="*/ 0 h 879475"/>
                <a:gd name="connsiteX2" fmla="*/ 2020646 w 2020646"/>
                <a:gd name="connsiteY2" fmla="*/ 400050 h 879475"/>
                <a:gd name="connsiteX3" fmla="*/ 716093 w 2020646"/>
                <a:gd name="connsiteY3" fmla="*/ 793750 h 879475"/>
                <a:gd name="connsiteX4" fmla="*/ 0 w 2020646"/>
                <a:gd name="connsiteY4" fmla="*/ 879475 h 879475"/>
                <a:gd name="connsiteX0" fmla="*/ 0 w 2166397"/>
                <a:gd name="connsiteY0" fmla="*/ 879475 h 879475"/>
                <a:gd name="connsiteX1" fmla="*/ 527771 w 2166397"/>
                <a:gd name="connsiteY1" fmla="*/ 0 h 879475"/>
                <a:gd name="connsiteX2" fmla="*/ 2166397 w 2166397"/>
                <a:gd name="connsiteY2" fmla="*/ 447675 h 879475"/>
                <a:gd name="connsiteX3" fmla="*/ 716093 w 2166397"/>
                <a:gd name="connsiteY3" fmla="*/ 793750 h 879475"/>
                <a:gd name="connsiteX4" fmla="*/ 0 w 2166397"/>
                <a:gd name="connsiteY4" fmla="*/ 8794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397" h="879475">
                  <a:moveTo>
                    <a:pt x="0" y="879475"/>
                  </a:moveTo>
                  <a:lnTo>
                    <a:pt x="527771" y="0"/>
                  </a:lnTo>
                  <a:lnTo>
                    <a:pt x="2166397" y="447675"/>
                  </a:lnTo>
                  <a:lnTo>
                    <a:pt x="716093" y="793750"/>
                  </a:lnTo>
                  <a:lnTo>
                    <a:pt x="0" y="87947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6475" y="4724400"/>
              <a:ext cx="24384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8875" y="4724400"/>
              <a:ext cx="21336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22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Editorial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 Support: Market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Intelligence</a:t>
            </a:r>
          </a:p>
        </p:txBody>
      </p:sp>
      <p:pic>
        <p:nvPicPr>
          <p:cNvPr id="5" name="Picture 4" descr="Screen Shot 2012-05-24 at 12.2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99" y="1219200"/>
            <a:ext cx="6638501" cy="48006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944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Analytics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3" name="Picture 2" descr="Screen Shot 2012-05-24 at 12.3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1574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959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Direct visits &amp; Google visibility</a:t>
            </a:r>
            <a:endParaRPr lang="en-US" sz="2500" b="1" dirty="0" smtClean="0">
              <a:solidFill>
                <a:srgbClr val="E2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2-05-24 at 12.3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67" y="1676400"/>
            <a:ext cx="427993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Help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Growing Your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Own Networks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762000" y="5181600"/>
            <a:ext cx="7924800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10000"/>
              </a:lnSpc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ea typeface="Open Sans" pitchFamily="34" charset="0"/>
              </a:rPr>
              <a:t>We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ea typeface="Open Sans" pitchFamily="34" charset="0"/>
              </a:rPr>
              <a:t>promote your firm’s own social media pages to our subscribers providing targeted visibility to grow your channels</a:t>
            </a:r>
            <a:endParaRPr lang="en-US" sz="2000" dirty="0">
              <a:solidFill>
                <a:schemeClr val="accent2"/>
              </a:solidFill>
              <a:latin typeface="Arial" pitchFamily="34" charset="0"/>
              <a:ea typeface="Open Sans" pitchFamily="34" charset="0"/>
            </a:endParaRPr>
          </a:p>
        </p:txBody>
      </p:sp>
      <p:pic>
        <p:nvPicPr>
          <p:cNvPr id="4098" name="Picture 2" descr="6DAC8945-4A0B-4DF1-A3A2-36C8C8A89D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238250"/>
            <a:ext cx="4581525" cy="161925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F94352D-91F8-4221-8A00-C46878386E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086350" cy="14192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29000" y="2743200"/>
            <a:ext cx="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4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8-17 at 12.42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636000" cy="5299595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Help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Updating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Your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Own Networks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9" name="Picture 8" descr="Screen Shot 2012-07-13 at 12.51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0"/>
            <a:ext cx="1397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Help Updating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Updating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Your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Own Networks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2" name="Picture 1" descr="Screen Shot 2012-08-17 at 1.0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6324600" cy="5453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143000"/>
            <a:ext cx="161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4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3000"/>
              </a:schemeClr>
            </a:gs>
            <a:gs pos="26000">
              <a:schemeClr val="bg1">
                <a:lumMod val="68000"/>
                <a:lumOff val="32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17 at 1.06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162800" cy="5283200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Help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Updating </a:t>
            </a:r>
            <a:r>
              <a:rPr lang="en-US" sz="2400" b="1" dirty="0">
                <a:latin typeface="Arial" pitchFamily="34" charset="0"/>
                <a:ea typeface="Open Sans Light" pitchFamily="34" charset="0"/>
                <a:cs typeface="Arial" pitchFamily="34" charset="0"/>
              </a:rPr>
              <a:t>Your </a:t>
            </a:r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Own Networks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143000"/>
            <a:ext cx="133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21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Am Law and More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257800"/>
            <a:ext cx="1219200" cy="6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390525" y="4543425"/>
            <a:ext cx="3238500" cy="638175"/>
            <a:chOff x="-1162050" y="3186113"/>
            <a:chExt cx="3238500" cy="638175"/>
          </a:xfrm>
        </p:grpSpPr>
        <p:pic>
          <p:nvPicPr>
            <p:cNvPr id="2048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62050" y="3276600"/>
              <a:ext cx="1257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950" y="3186113"/>
              <a:ext cx="17145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228600" y="3057525"/>
            <a:ext cx="3381375" cy="1362075"/>
            <a:chOff x="5400675" y="323850"/>
            <a:chExt cx="3381375" cy="1362075"/>
          </a:xfrm>
        </p:grpSpPr>
        <p:pic>
          <p:nvPicPr>
            <p:cNvPr id="2049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43675" y="1228725"/>
              <a:ext cx="2238375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00675" y="1114425"/>
              <a:ext cx="10763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48450" y="323850"/>
              <a:ext cx="15525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1905000" y="1247775"/>
            <a:ext cx="7010400" cy="5000625"/>
            <a:chOff x="-238125" y="1981200"/>
            <a:chExt cx="7010400" cy="5000625"/>
          </a:xfrm>
        </p:grpSpPr>
        <p:pic>
          <p:nvPicPr>
            <p:cNvPr id="2048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875" y="6019800"/>
              <a:ext cx="2085975" cy="426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5600" y="3200400"/>
              <a:ext cx="16668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81675" y="1981200"/>
              <a:ext cx="96202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67075" y="4038600"/>
              <a:ext cx="15525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53050" y="6477000"/>
              <a:ext cx="14192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24275" y="2724150"/>
              <a:ext cx="17240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85875" y="4114800"/>
              <a:ext cx="16002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09725" y="5562600"/>
              <a:ext cx="1743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67275" y="3943350"/>
              <a:ext cx="17145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95875" y="5295900"/>
              <a:ext cx="15240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90675" y="6172200"/>
              <a:ext cx="16668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590675" y="4724400"/>
              <a:ext cx="16859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76400" y="3124200"/>
              <a:ext cx="90487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343275" y="4724400"/>
              <a:ext cx="17621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2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76450" y="1981200"/>
              <a:ext cx="17145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3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19475" y="5334000"/>
              <a:ext cx="15525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3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895475" y="2686050"/>
              <a:ext cx="16954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1" name="Picture 3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705350" y="3352800"/>
              <a:ext cx="16859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3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-238125" y="6173787"/>
              <a:ext cx="1562100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3" name="Picture 3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019675" y="4800600"/>
              <a:ext cx="17430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4" name="Picture 36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419475" y="6629400"/>
              <a:ext cx="17621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371475" y="1219200"/>
            <a:ext cx="3600450" cy="1752600"/>
            <a:chOff x="0" y="1143000"/>
            <a:chExt cx="3600450" cy="1752600"/>
          </a:xfrm>
        </p:grpSpPr>
        <p:pic>
          <p:nvPicPr>
            <p:cNvPr id="20482" name="Picture 4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905000" y="1828800"/>
              <a:ext cx="1647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" name="Picture 5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9050" y="1219200"/>
              <a:ext cx="16383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21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905000" y="1143000"/>
              <a:ext cx="16954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25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0" y="1752600"/>
              <a:ext cx="17335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31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390650" y="2419350"/>
              <a:ext cx="1676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5" name="Picture 37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0" y="2362200"/>
              <a:ext cx="1066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895600"/>
            <a:ext cx="9239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1185862"/>
            <a:ext cx="1743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6200775"/>
            <a:ext cx="16954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34100"/>
            <a:ext cx="1724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88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Corporate Readers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3399" y="1219200"/>
            <a:ext cx="2286001" cy="1162050"/>
            <a:chOff x="328611" y="5210175"/>
            <a:chExt cx="2286001" cy="1162050"/>
          </a:xfrm>
        </p:grpSpPr>
        <p:pic>
          <p:nvPicPr>
            <p:cNvPr id="1946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11" y="5210175"/>
              <a:ext cx="21907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8712" y="5819775"/>
              <a:ext cx="14859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612" y="5743575"/>
              <a:ext cx="6191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4495800" y="4648200"/>
            <a:ext cx="4343400" cy="1381595"/>
            <a:chOff x="5865018" y="2852738"/>
            <a:chExt cx="4343400" cy="1381595"/>
          </a:xfrm>
        </p:grpSpPr>
        <p:pic>
          <p:nvPicPr>
            <p:cNvPr id="1945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79418" y="3395663"/>
              <a:ext cx="8382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5018" y="2852738"/>
              <a:ext cx="1838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93968" y="3376613"/>
              <a:ext cx="13144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46218" y="3309938"/>
              <a:ext cx="838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00737" y="3309938"/>
              <a:ext cx="6000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5618" y="3919538"/>
              <a:ext cx="1176337" cy="31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79618" y="3910013"/>
              <a:ext cx="17716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4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12893" y="2852738"/>
              <a:ext cx="22955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419600" y="2819400"/>
            <a:ext cx="4343400" cy="1447800"/>
            <a:chOff x="3724274" y="5187932"/>
            <a:chExt cx="4343400" cy="1447800"/>
          </a:xfrm>
        </p:grpSpPr>
        <p:pic>
          <p:nvPicPr>
            <p:cNvPr id="19470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19774" y="5187932"/>
              <a:ext cx="2171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2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00674" y="6292832"/>
              <a:ext cx="13906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3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81424" y="5721332"/>
              <a:ext cx="12001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3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91374" y="5740382"/>
              <a:ext cx="8763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3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24274" y="5248274"/>
              <a:ext cx="16192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5" name="Picture 4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400674" y="5788007"/>
              <a:ext cx="13335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381000" y="5334000"/>
            <a:ext cx="2057400" cy="762000"/>
            <a:chOff x="7172326" y="1023937"/>
            <a:chExt cx="2057400" cy="762000"/>
          </a:xfrm>
        </p:grpSpPr>
        <p:pic>
          <p:nvPicPr>
            <p:cNvPr id="19469" name="Picture 1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877176" y="1252537"/>
              <a:ext cx="13525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6" name="Picture 4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72326" y="1023937"/>
              <a:ext cx="638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6934200" y="1143000"/>
            <a:ext cx="1905000" cy="1246187"/>
            <a:chOff x="4419600" y="3044832"/>
            <a:chExt cx="1905000" cy="1246187"/>
          </a:xfrm>
        </p:grpSpPr>
        <p:pic>
          <p:nvPicPr>
            <p:cNvPr id="19461" name="Picture 1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495800" y="3101982"/>
              <a:ext cx="8096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3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19600" y="3773494"/>
              <a:ext cx="19050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7" name="Picture 4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610225" y="3044832"/>
              <a:ext cx="5715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419100" y="1295400"/>
            <a:ext cx="3695700" cy="4800600"/>
            <a:chOff x="2705100" y="1076325"/>
            <a:chExt cx="3695700" cy="4800600"/>
          </a:xfrm>
        </p:grpSpPr>
        <p:pic>
          <p:nvPicPr>
            <p:cNvPr id="19458" name="Picture 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762250" y="1089023"/>
              <a:ext cx="19145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990975" y="1579561"/>
              <a:ext cx="7143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1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743200" y="1685925"/>
              <a:ext cx="10953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876800" y="1771650"/>
              <a:ext cx="6286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6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953000" y="1076325"/>
              <a:ext cx="8763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20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086225" y="2981325"/>
              <a:ext cx="2085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21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743200" y="2895600"/>
              <a:ext cx="1019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23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695950" y="1790700"/>
              <a:ext cx="6286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25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781675" y="5467350"/>
              <a:ext cx="6191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26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819400" y="2143125"/>
              <a:ext cx="762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29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914900" y="5610225"/>
              <a:ext cx="647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30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5257800" y="4549775"/>
              <a:ext cx="838200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33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3867150" y="2447925"/>
              <a:ext cx="24574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34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4800600" y="3971925"/>
              <a:ext cx="14287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35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2743200" y="3979862"/>
              <a:ext cx="1828800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41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4572000" y="3448050"/>
              <a:ext cx="15240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3" name="Picture 42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2743200" y="4648200"/>
              <a:ext cx="2162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724149" y="1076325"/>
              <a:ext cx="19145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010025" y="1590675"/>
              <a:ext cx="7143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1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705100" y="3524250"/>
              <a:ext cx="18669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4707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Media Visibility</a:t>
            </a:r>
            <a:endParaRPr lang="en-US" sz="24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2" name="Picture 1" descr="Screen Shot 2012-08-02 at 1.2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8001000" cy="51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500" b="1" dirty="0" smtClean="0">
                <a:latin typeface="Arial" pitchFamily="34" charset="0"/>
                <a:ea typeface="Open Sans Light" pitchFamily="34" charset="0"/>
                <a:cs typeface="Arial" pitchFamily="34" charset="0"/>
              </a:rPr>
              <a:t>Distribution: Social Content</a:t>
            </a:r>
            <a:endParaRPr lang="en-US" sz="2500" b="1" dirty="0"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370411" y="3294965"/>
            <a:ext cx="2438400" cy="25146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379811" y="1999565"/>
            <a:ext cx="2438400" cy="2514600"/>
          </a:xfrm>
          <a:prstGeom prst="ellips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361011" y="1999565"/>
            <a:ext cx="2438400" cy="2514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32211" y="2685365"/>
            <a:ext cx="16671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Other people’s 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ommunications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&amp;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networking</a:t>
            </a:r>
            <a:endParaRPr lang="en-US" sz="1600" dirty="0">
              <a:solidFill>
                <a:srgbClr val="C0000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C0000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07136" y="2677924"/>
            <a:ext cx="15984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Intelligence: </a:t>
            </a:r>
          </a:p>
          <a:p>
            <a:r>
              <a:rPr lang="en-US" sz="1600" dirty="0">
                <a:latin typeface="Arial" pitchFamily="34" charset="0"/>
                <a:ea typeface="Open Sans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he </a:t>
            </a:r>
            <a:r>
              <a:rPr lang="en-US" sz="16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big picture</a:t>
            </a:r>
            <a:endParaRPr lang="en-US" sz="1200" dirty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05200" y="4724400"/>
            <a:ext cx="219573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Your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communications,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y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our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network</a:t>
            </a:r>
            <a:endParaRPr lang="en-US" sz="1600" dirty="0">
              <a:solidFill>
                <a:srgbClr val="0070C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9273" y="1447800"/>
            <a:ext cx="351313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Your expertise the center of attention</a:t>
            </a:r>
            <a:endParaRPr lang="en-US" sz="1500" dirty="0">
              <a:solidFill>
                <a:srgbClr val="C0000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62873" y="1485900"/>
            <a:ext cx="189532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Listen</a:t>
            </a:r>
            <a:r>
              <a:rPr lang="en-US" sz="1500" dirty="0">
                <a:latin typeface="Arial" pitchFamily="34" charset="0"/>
                <a:ea typeface="Open Sans" pitchFamily="34" charset="0"/>
                <a:cs typeface="Arial" pitchFamily="34" charset="0"/>
              </a:rPr>
              <a:t>, learn, </a:t>
            </a:r>
            <a:r>
              <a:rPr lang="en-US" sz="15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utilize</a:t>
            </a:r>
            <a:endParaRPr lang="en-US" sz="1500" dirty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523410" y="5696635"/>
            <a:ext cx="270619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Connect </a:t>
            </a:r>
            <a:r>
              <a:rPr lang="en-US" sz="1500" dirty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with peers &amp; 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others</a:t>
            </a:r>
            <a:endParaRPr lang="en-US" sz="1500" dirty="0">
              <a:solidFill>
                <a:srgbClr val="0070C0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294211" y="3429000"/>
            <a:ext cx="2438400" cy="2514600"/>
          </a:xfrm>
          <a:prstGeom prst="ellips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94011" y="1946701"/>
            <a:ext cx="685800" cy="1195864"/>
            <a:chOff x="1828800" y="1078468"/>
            <a:chExt cx="685800" cy="119586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1078468"/>
              <a:ext cx="0" cy="1195864"/>
            </a:xfrm>
            <a:prstGeom prst="line">
              <a:avLst/>
            </a:prstGeom>
            <a:ln>
              <a:prstDash val="solid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28800" y="227433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0800000">
            <a:off x="5732611" y="4888468"/>
            <a:ext cx="1049189" cy="674131"/>
            <a:chOff x="1468719" y="1600201"/>
            <a:chExt cx="1049189" cy="674131"/>
          </a:xfrm>
        </p:grpSpPr>
        <p:cxnSp>
          <p:nvCxnSpPr>
            <p:cNvPr id="19" name="Straight Connector 18"/>
            <p:cNvCxnSpPr/>
            <p:nvPr/>
          </p:nvCxnSpPr>
          <p:spPr>
            <a:xfrm rot="10800000" flipV="1">
              <a:off x="1468719" y="1600201"/>
              <a:ext cx="0" cy="674131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H="1">
              <a:off x="1468719" y="2274332"/>
              <a:ext cx="104918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81800" y="1984801"/>
            <a:ext cx="685800" cy="1025099"/>
            <a:chOff x="6858000" y="1146601"/>
            <a:chExt cx="685800" cy="1025099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858000" y="21717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43800" y="1146601"/>
              <a:ext cx="0" cy="1025099"/>
            </a:xfrm>
            <a:prstGeom prst="line">
              <a:avLst/>
            </a:prstGeom>
            <a:ln>
              <a:solidFill>
                <a:schemeClr val="tx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33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Distribution: </a:t>
            </a:r>
            <a:r>
              <a:rPr lang="en-US" sz="2500" b="1" dirty="0" smtClean="0">
                <a:latin typeface="Arial"/>
                <a:cs typeface="Arial"/>
              </a:rPr>
              <a:t>Legal Updates on LinkedIn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275" y="1600200"/>
            <a:ext cx="5749925" cy="41148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2225"/>
            <a:ext cx="7924800" cy="388143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333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Distribution: Legal Updates on LinkedIn</a:t>
            </a:r>
            <a:endParaRPr lang="en-US" sz="2500" b="1" dirty="0" smtClean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1066800"/>
            <a:ext cx="381000" cy="342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Distribution: Subject-Specific e-Mails</a:t>
            </a:r>
            <a:endParaRPr lang="en-US" sz="2500" b="1" dirty="0" smtClean="0">
              <a:latin typeface="Arial"/>
              <a:cs typeface="Arial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3" y="1066800"/>
            <a:ext cx="38338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029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latin typeface="Arial"/>
                <a:cs typeface="Arial"/>
              </a:rPr>
              <a:t>Distribution: Twitter News Feeds for Professionals</a:t>
            </a:r>
            <a:endParaRPr lang="en-US" sz="2500" b="1" dirty="0" smtClean="0">
              <a:latin typeface="Arial"/>
              <a:cs typeface="Arial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74750"/>
            <a:ext cx="3657600" cy="43116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3693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sert Cover Page Text&amp;quot;&quot;/&gt;&lt;property id=&quot;20307&quot; value=&quot;344&quot;/&gt;&lt;/object&gt;&lt;object type=&quot;3&quot; unique_id=&quot;10005&quot;&gt;&lt;property id=&quot;20148&quot; value=&quot;5&quot;/&gt;&lt;property id=&quot;20300&quot; value=&quot;Slide 2 - &amp;quot;Key Benefits of JD Supra&amp;quot;&quot;/&gt;&lt;property id=&quot;20307&quot; value=&quot;299&quot;/&gt;&lt;/object&gt;&lt;object type=&quot;3&quot; unique_id=&quot;10006&quot;&gt;&lt;property id=&quot;20148&quot; value=&quot;5&quot;/&gt;&lt;property id=&quot;20300&quot; value=&quot;Slide 3&quot;/&gt;&lt;property id=&quot;20307&quot; value=&quot;341&quot;/&gt;&lt;/object&gt;&lt;object type=&quot;3&quot; unique_id=&quot;10007&quot;&gt;&lt;property id=&quot;20148&quot; value=&quot;5&quot;/&gt;&lt;property id=&quot;20300&quot; value=&quot;Slide 4 - &amp;quot;An All Inclusive Expertise Marketing Solution&amp;quot;&quot;/&gt;&lt;property id=&quot;20307&quot; value=&quot;293&quot;/&gt;&lt;/object&gt;&lt;object type=&quot;3&quot; unique_id=&quot;10008&quot;&gt;&lt;property id=&quot;20148&quot; value=&quot;5&quot;/&gt;&lt;property id=&quot;20300&quot; value=&quot;Slide 5 - &amp;quot;JD Supra by the Numbers&amp;quot;&quot;/&gt;&lt;property id=&quot;20307&quot; value=&quot;339&quot;/&gt;&lt;/object&gt;&lt;object type=&quot;3&quot; unique_id=&quot;10009&quot;&gt;&lt;property id=&quot;20148&quot; value=&quot;5&quot;/&gt;&lt;property id=&quot;20300&quot; value=&quot;Slide 6 - &amp;quot;Delivering Value to Law Firms&amp;quot;&quot;/&gt;&lt;property id=&quot;20307&quot; value=&quot;340&quot;/&gt;&lt;/object&gt;&lt;object type=&quot;3&quot; unique_id=&quot;10010&quot;&gt;&lt;property id=&quot;20148&quot; value=&quot;5&quot;/&gt;&lt;property id=&quot;20300&quot; value=&quot;Slide 7 - &amp;quot;more [Attention]&amp;quot;&quot;/&gt;&lt;property id=&quot;20307&quot; value=&quot;337&quot;/&gt;&lt;/object&gt;&lt;object type=&quot;3&quot; unique_id=&quot;10011&quot;&gt;&lt;property id=&quot;20148&quot; value=&quot;5&quot;/&gt;&lt;property id=&quot;20300&quot; value=&quot;Slide 8 - &amp;quot;more [Attention]&amp;quot;&quot;/&gt;&lt;property id=&quot;20307&quot; value=&quot;309&quot;/&gt;&lt;/object&gt;&lt;object type=&quot;3&quot; unique_id=&quot;10012&quot;&gt;&lt;property id=&quot;20148&quot; value=&quot;5&quot;/&gt;&lt;property id=&quot;20300&quot; value=&quot;Slide 9 - &amp;quot;more [Attention]&amp;quot;&quot;/&gt;&lt;property id=&quot;20307&quot; value=&quot;328&quot;/&gt;&lt;/object&gt;&lt;object type=&quot;3&quot; unique_id=&quot;10013&quot;&gt;&lt;property id=&quot;20148&quot; value=&quot;5&quot;/&gt;&lt;property id=&quot;20300&quot; value=&quot;Slide 10 - &amp;quot;more [Attention]&amp;quot;&quot;/&gt;&lt;property id=&quot;20307&quot; value=&quot;310&quot;/&gt;&lt;/object&gt;&lt;object type=&quot;3&quot; unique_id=&quot;10014&quot;&gt;&lt;property id=&quot;20148&quot; value=&quot;5&quot;/&gt;&lt;property id=&quot;20300&quot; value=&quot;Slide 11 - &amp;quot;more [Attention]&amp;quot;&quot;/&gt;&lt;property id=&quot;20307&quot; value=&quot;312&quot;/&gt;&lt;/object&gt;&lt;object type=&quot;3&quot; unique_id=&quot;10015&quot;&gt;&lt;property id=&quot;20148&quot; value=&quot;5&quot;/&gt;&lt;property id=&quot;20300&quot; value=&quot;Slide 12 - &amp;quot;more [Attention]&amp;quot;&quot;/&gt;&lt;property id=&quot;20307&quot; value=&quot;315&quot;/&gt;&lt;/object&gt;&lt;object type=&quot;3&quot; unique_id=&quot;10016&quot;&gt;&lt;property id=&quot;20148&quot; value=&quot;5&quot;/&gt;&lt;property id=&quot;20300&quot; value=&quot;Slide 13 - &amp;quot;more [Attention]&amp;quot;&quot;/&gt;&lt;property id=&quot;20307&quot; value=&quot;313&quot;/&gt;&lt;/object&gt;&lt;object type=&quot;3&quot; unique_id=&quot;10017&quot;&gt;&lt;property id=&quot;20148&quot; value=&quot;5&quot;/&gt;&lt;property id=&quot;20300&quot; value=&quot;Slide 14 - &amp;quot;more [Attention]&amp;quot;&quot;/&gt;&lt;property id=&quot;20307&quot; value=&quot;316&quot;/&gt;&lt;/object&gt;&lt;object type=&quot;3&quot; unique_id=&quot;10018&quot;&gt;&lt;property id=&quot;20148&quot; value=&quot;5&quot;/&gt;&lt;property id=&quot;20300&quot; value=&quot;Slide 15 - &amp;quot;more [Attention]&amp;quot;&quot;/&gt;&lt;property id=&quot;20307&quot; value=&quot;317&quot;/&gt;&lt;/object&gt;&lt;object type=&quot;3&quot; unique_id=&quot;10019&quot;&gt;&lt;property id=&quot;20148&quot; value=&quot;5&quot;/&gt;&lt;property id=&quot;20300&quot; value=&quot;Slide 16 - &amp;quot;more [Attention]&amp;quot;&quot;/&gt;&lt;property id=&quot;20307&quot; value=&quot;319&quot;/&gt;&lt;/object&gt;&lt;object type=&quot;3&quot; unique_id=&quot;10020&quot;&gt;&lt;property id=&quot;20148&quot; value=&quot;5&quot;/&gt;&lt;property id=&quot;20300&quot; value=&quot;Slide 17&quot;/&gt;&lt;property id=&quot;20307&quot; value=&quot;301&quot;/&gt;&lt;/object&gt;&lt;object type=&quot;3&quot; unique_id=&quot;10021&quot;&gt;&lt;property id=&quot;20148&quot; value=&quot;5&quot;/&gt;&lt;property id=&quot;20300&quot; value=&quot;Slide 18 - &amp;quot;more [Connections]&amp;quot;&quot;/&gt;&lt;property id=&quot;20307&quot; value=&quot;342&quot;/&gt;&lt;/object&gt;&lt;object type=&quot;3&quot; unique_id=&quot;10022&quot;&gt;&lt;property id=&quot;20148&quot; value=&quot;5&quot;/&gt;&lt;property id=&quot;20300&quot; value=&quot;Slide 19 - &amp;quot;more [Connections]&amp;quot;&quot;/&gt;&lt;property id=&quot;20307&quot; value=&quot;326&quot;/&gt;&lt;/object&gt;&lt;object type=&quot;3&quot; unique_id=&quot;10023&quot;&gt;&lt;property id=&quot;20148&quot; value=&quot;5&quot;/&gt;&lt;property id=&quot;20300&quot; value=&quot;Slide 20 - &amp;quot;more [Connections]&amp;quot;&quot;/&gt;&lt;property id=&quot;20307&quot; value=&quot;329&quot;/&gt;&lt;/object&gt;&lt;object type=&quot;3&quot; unique_id=&quot;10024&quot;&gt;&lt;property id=&quot;20148&quot; value=&quot;5&quot;/&gt;&lt;property id=&quot;20300&quot; value=&quot;Slide 21 - &amp;quot;more [Clients]&amp;quot;&quot;/&gt;&lt;property id=&quot;20307&quot; value=&quot;296&quot;/&gt;&lt;/object&gt;&lt;object type=&quot;3&quot; unique_id=&quot;10025&quot;&gt;&lt;property id=&quot;20148&quot; value=&quot;5&quot;/&gt;&lt;property id=&quot;20300&quot; value=&quot;Slide 22 - &amp;quot;more [Intelligence]&amp;quot;&quot;/&gt;&lt;property id=&quot;20307&quot; value=&quot;297&quot;/&gt;&lt;/object&gt;&lt;object type=&quot;3&quot; unique_id=&quot;10026&quot;&gt;&lt;property id=&quot;20148&quot; value=&quot;5&quot;/&gt;&lt;property id=&quot;20300&quot; value=&quot;Slide 23 - &amp;quot;more [Intelligence]&amp;quot;&quot;/&gt;&lt;property id=&quot;20307&quot; value=&quot;331&quot;/&gt;&lt;/object&gt;&lt;object type=&quot;3&quot; unique_id=&quot;10027&quot;&gt;&lt;property id=&quot;20148&quot; value=&quot;5&quot;/&gt;&lt;property id=&quot;20300&quot; value=&quot;Slide 24 - &amp;quot;more [Intelligence]&amp;quot;&quot;/&gt;&lt;property id=&quot;20307&quot; value=&quot;332&quot;/&gt;&lt;/object&gt;&lt;object type=&quot;3&quot; unique_id=&quot;10028&quot;&gt;&lt;property id=&quot;20148&quot; value=&quot;5&quot;/&gt;&lt;property id=&quot;20300&quot; value=&quot;Slide 25 - &amp;quot;more [Intelligence]&amp;quot;&quot;/&gt;&lt;property id=&quot;20307&quot; value=&quot;334&quot;/&gt;&lt;/object&gt;&lt;object type=&quot;3&quot; unique_id=&quot;10029&quot;&gt;&lt;property id=&quot;20148&quot; value=&quot;5&quot;/&gt;&lt;property id=&quot;20300&quot; value=&quot;Slide 26 - &amp;quot;less [Effort]&amp;quot;&quot;/&gt;&lt;property id=&quot;20307&quot; value=&quot;321&quot;/&gt;&lt;/object&gt;&lt;object type=&quot;3&quot; unique_id=&quot;10030&quot;&gt;&lt;property id=&quot;20148&quot; value=&quot;5&quot;/&gt;&lt;property id=&quot;20300&quot; value=&quot;Slide 27 - &amp;quot;less [Effort]&amp;quot;&quot;/&gt;&lt;property id=&quot;20307&quot; value=&quot;323&quot;/&gt;&lt;/object&gt;&lt;object type=&quot;3&quot; unique_id=&quot;10031&quot;&gt;&lt;property id=&quot;20148&quot; value=&quot;5&quot;/&gt;&lt;property id=&quot;20300&quot; value=&quot;Slide 28 - &amp;quot;Key Benefits of JD Supra&amp;quot;&quot;/&gt;&lt;property id=&quot;20307&quot; value=&quot;34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JDSupra-04-23-11">
  <a:themeElements>
    <a:clrScheme name="Custom 1">
      <a:dk1>
        <a:srgbClr val="0C0C0C"/>
      </a:dk1>
      <a:lt1>
        <a:sysClr val="window" lastClr="FFFFFF"/>
      </a:lt1>
      <a:dk2>
        <a:srgbClr val="3F3F3F"/>
      </a:dk2>
      <a:lt2>
        <a:srgbClr val="FFFFFF"/>
      </a:lt2>
      <a:accent1>
        <a:srgbClr val="C00000"/>
      </a:accent1>
      <a:accent2>
        <a:srgbClr val="000000"/>
      </a:accent2>
      <a:accent3>
        <a:srgbClr val="B7DDE8"/>
      </a:accent3>
      <a:accent4>
        <a:srgbClr val="17365D"/>
      </a:accent4>
      <a:accent5>
        <a:srgbClr val="7F7F7F"/>
      </a:accent5>
      <a:accent6>
        <a:srgbClr val="BFBFBF"/>
      </a:accent6>
      <a:hlink>
        <a:srgbClr val="17365D"/>
      </a:hlink>
      <a:folHlink>
        <a:srgbClr val="9537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DS-Theme-04-27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0000"/>
      </a:accent2>
      <a:accent3>
        <a:srgbClr val="B7DDE8"/>
      </a:accent3>
      <a:accent4>
        <a:srgbClr val="17365D"/>
      </a:accent4>
      <a:accent5>
        <a:srgbClr val="7F7F7F"/>
      </a:accent5>
      <a:accent6>
        <a:srgbClr val="BFBFBF"/>
      </a:accent6>
      <a:hlink>
        <a:srgbClr val="255CA1"/>
      </a:hlink>
      <a:folHlink>
        <a:srgbClr val="9537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Design 0.462276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JDS-Theme-04-27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0000"/>
      </a:accent2>
      <a:accent3>
        <a:srgbClr val="B7DDE8"/>
      </a:accent3>
      <a:accent4>
        <a:srgbClr val="17365D"/>
      </a:accent4>
      <a:accent5>
        <a:srgbClr val="7F7F7F"/>
      </a:accent5>
      <a:accent6>
        <a:srgbClr val="BFBFBF"/>
      </a:accent6>
      <a:hlink>
        <a:srgbClr val="255CA1"/>
      </a:hlink>
      <a:folHlink>
        <a:srgbClr val="9537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 Design 5.790347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Design 0.55215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C00000"/>
    </a:accent1>
    <a:accent2>
      <a:srgbClr val="000000"/>
    </a:accent2>
    <a:accent3>
      <a:srgbClr val="B7DDE8"/>
    </a:accent3>
    <a:accent4>
      <a:srgbClr val="17365D"/>
    </a:accent4>
    <a:accent5>
      <a:srgbClr val="7F7F7F"/>
    </a:accent5>
    <a:accent6>
      <a:srgbClr val="BFBFBF"/>
    </a:accent6>
    <a:hlink>
      <a:srgbClr val="255CA1"/>
    </a:hlink>
    <a:folHlink>
      <a:srgbClr val="953734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C00000"/>
    </a:accent1>
    <a:accent2>
      <a:srgbClr val="000000"/>
    </a:accent2>
    <a:accent3>
      <a:srgbClr val="B7DDE8"/>
    </a:accent3>
    <a:accent4>
      <a:srgbClr val="17365D"/>
    </a:accent4>
    <a:accent5>
      <a:srgbClr val="7F7F7F"/>
    </a:accent5>
    <a:accent6>
      <a:srgbClr val="BFBFBF"/>
    </a:accent6>
    <a:hlink>
      <a:srgbClr val="255CA1"/>
    </a:hlink>
    <a:folHlink>
      <a:srgbClr val="953734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C00000"/>
    </a:accent1>
    <a:accent2>
      <a:srgbClr val="000000"/>
    </a:accent2>
    <a:accent3>
      <a:srgbClr val="B7DDE8"/>
    </a:accent3>
    <a:accent4>
      <a:srgbClr val="17365D"/>
    </a:accent4>
    <a:accent5>
      <a:srgbClr val="7F7F7F"/>
    </a:accent5>
    <a:accent6>
      <a:srgbClr val="BFBFBF"/>
    </a:accent6>
    <a:hlink>
      <a:srgbClr val="255CA1"/>
    </a:hlink>
    <a:folHlink>
      <a:srgbClr val="953734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C00000"/>
    </a:accent1>
    <a:accent2>
      <a:srgbClr val="000000"/>
    </a:accent2>
    <a:accent3>
      <a:srgbClr val="B7DDE8"/>
    </a:accent3>
    <a:accent4>
      <a:srgbClr val="17365D"/>
    </a:accent4>
    <a:accent5>
      <a:srgbClr val="7F7F7F"/>
    </a:accent5>
    <a:accent6>
      <a:srgbClr val="BFBFBF"/>
    </a:accent6>
    <a:hlink>
      <a:srgbClr val="255CA1"/>
    </a:hlink>
    <a:folHlink>
      <a:srgbClr val="953734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C00000"/>
    </a:accent1>
    <a:accent2>
      <a:srgbClr val="000000"/>
    </a:accent2>
    <a:accent3>
      <a:srgbClr val="B7DDE8"/>
    </a:accent3>
    <a:accent4>
      <a:srgbClr val="17365D"/>
    </a:accent4>
    <a:accent5>
      <a:srgbClr val="7F7F7F"/>
    </a:accent5>
    <a:accent6>
      <a:srgbClr val="BFBFBF"/>
    </a:accent6>
    <a:hlink>
      <a:srgbClr val="255CA1"/>
    </a:hlink>
    <a:folHlink>
      <a:srgbClr val="95373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22745</TotalTime>
  <Words>296</Words>
  <Application>Microsoft Macintosh PowerPoint</Application>
  <PresentationFormat>On-screen Show (4:3)</PresentationFormat>
  <Paragraphs>74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JDSupra-04-23-11</vt:lpstr>
      <vt:lpstr>JDS-Theme-04-27</vt:lpstr>
      <vt:lpstr>Blank Design 0.4622766</vt:lpstr>
      <vt:lpstr>1_JDS-Theme-04-27</vt:lpstr>
      <vt:lpstr>Blank Design 5.790347E-02</vt:lpstr>
      <vt:lpstr>Blank Design 0.5521509</vt:lpstr>
      <vt:lpstr>Content Hosted on JDSupra.com</vt:lpstr>
      <vt:lpstr>Alerts, articles, blog posts…</vt:lpstr>
      <vt:lpstr>…and (really interesting) video.</vt:lpstr>
      <vt:lpstr>Direct visits &amp; Google visibility</vt:lpstr>
      <vt:lpstr>Distribution: Social Content</vt:lpstr>
      <vt:lpstr>Distribution: Legal Updates on LinkedIn</vt:lpstr>
      <vt:lpstr>Distribution: Legal Updates on LinkedIn</vt:lpstr>
      <vt:lpstr>Distribution: Subject-Specific e-Mails</vt:lpstr>
      <vt:lpstr>Distribution: Twitter News Feeds for Professionals</vt:lpstr>
      <vt:lpstr>Subscribers: Media</vt:lpstr>
      <vt:lpstr>Subscribers: Execs</vt:lpstr>
      <vt:lpstr>Subscribers: GC</vt:lpstr>
      <vt:lpstr>Distribution: Facebook Practice-Specific Pages</vt:lpstr>
      <vt:lpstr>Distribution: Google News </vt:lpstr>
      <vt:lpstr>Corporate Executives on Social Media</vt:lpstr>
      <vt:lpstr>Corporate Executives on Social Media</vt:lpstr>
      <vt:lpstr>Corporate Executives on Social Media</vt:lpstr>
      <vt:lpstr>Corporate Executives on Social Media</vt:lpstr>
      <vt:lpstr>Corporate Executives on Social Media</vt:lpstr>
      <vt:lpstr>Corporate Executives on Social Media </vt:lpstr>
      <vt:lpstr>Corporate Executives on Social Media</vt:lpstr>
      <vt:lpstr>Corporate Executives on Social Media</vt:lpstr>
      <vt:lpstr>Editors &amp; Journalists</vt:lpstr>
      <vt:lpstr>Editors &amp; Journalists</vt:lpstr>
      <vt:lpstr>Corporate Editors &amp; Journalists</vt:lpstr>
      <vt:lpstr>Industry Associations</vt:lpstr>
      <vt:lpstr>Attorneys at Other Firms</vt:lpstr>
      <vt:lpstr>Community Sharing</vt:lpstr>
      <vt:lpstr>Media Pickup</vt:lpstr>
      <vt:lpstr>Media Pickup</vt:lpstr>
      <vt:lpstr>Media Pickup</vt:lpstr>
      <vt:lpstr>Media Pickup</vt:lpstr>
      <vt:lpstr>Media Pickup</vt:lpstr>
      <vt:lpstr>Media Pickup: Industry Publications</vt:lpstr>
      <vt:lpstr>Media Pickup: Industry Publications</vt:lpstr>
      <vt:lpstr>Media Pickup: Industry Publications</vt:lpstr>
      <vt:lpstr>Media Pickup: Industry Publications</vt:lpstr>
      <vt:lpstr>Editorial Support: Market Intelligence</vt:lpstr>
      <vt:lpstr>Analytics</vt:lpstr>
      <vt:lpstr>Help Growing Your Own Networks</vt:lpstr>
      <vt:lpstr>Help Updating Your Own Networks</vt:lpstr>
      <vt:lpstr>Help Updating Updating Your Own Networks</vt:lpstr>
      <vt:lpstr>Help Updating Your Own Networks</vt:lpstr>
      <vt:lpstr>Am Law and More</vt:lpstr>
      <vt:lpstr>Corporate Readers</vt:lpstr>
      <vt:lpstr>Media Visibility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Lurssen</dc:creator>
  <cp:lastModifiedBy>Adrian Lurssen</cp:lastModifiedBy>
  <cp:revision>598</cp:revision>
  <cp:lastPrinted>2011-06-24T02:12:06Z</cp:lastPrinted>
  <dcterms:created xsi:type="dcterms:W3CDTF">2009-12-31T00:55:42Z</dcterms:created>
  <dcterms:modified xsi:type="dcterms:W3CDTF">2012-09-25T13:47:18Z</dcterms:modified>
</cp:coreProperties>
</file>